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2" r:id="rId3"/>
    <p:sldId id="259" r:id="rId4"/>
    <p:sldId id="267" r:id="rId5"/>
    <p:sldId id="265" r:id="rId6"/>
    <p:sldId id="268" r:id="rId7"/>
    <p:sldId id="269" r:id="rId8"/>
    <p:sldId id="270" r:id="rId9"/>
    <p:sldId id="271" r:id="rId10"/>
    <p:sldId id="272" r:id="rId11"/>
    <p:sldId id="273" r:id="rId12"/>
    <p:sldId id="283" r:id="rId13"/>
    <p:sldId id="287" r:id="rId14"/>
    <p:sldId id="288" r:id="rId15"/>
    <p:sldId id="289" r:id="rId16"/>
    <p:sldId id="276" r:id="rId17"/>
    <p:sldId id="277" r:id="rId18"/>
    <p:sldId id="280" r:id="rId19"/>
    <p:sldId id="279" r:id="rId20"/>
    <p:sldId id="281" r:id="rId21"/>
    <p:sldId id="285" r:id="rId22"/>
    <p:sldId id="286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CFF29-1D05-42FD-A50D-CAC6D154765F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78B2D-9016-455C-8D3B-C315023131C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849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413F0D-BCBC-4F9D-A34C-A147B9058AD2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9720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D7F1F-4EC0-4DAB-9105-46DD119D3C6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779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D7F1F-4EC0-4DAB-9105-46DD119D3C6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6726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3D7F1F-4EC0-4DAB-9105-46DD119D3C6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988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8557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947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947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664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901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5608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100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1181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92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321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366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F1347-73D7-4AF8-A594-8BE4352A3F74}" type="datetimeFigureOut">
              <a:rPr lang="hu-HU" smtClean="0"/>
              <a:t>2020.06.29.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EB030-DEF6-4A35-9315-C96166FB93E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010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microsoft.com/office/2007/relationships/hdphoto" Target="../media/hdphoto2.wdp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jpeg"/><Relationship Id="rId7" Type="http://schemas.openxmlformats.org/officeDocument/2006/relationships/image" Target="../media/image18.png"/><Relationship Id="rId12" Type="http://schemas.openxmlformats.org/officeDocument/2006/relationships/image" Target="../media/image2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jpeg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>
            <a:normAutofit/>
          </a:bodyPr>
          <a:lstStyle/>
          <a:p>
            <a:r>
              <a:rPr lang="hu-HU" sz="6000" smtClean="0"/>
              <a:t>Pénzrendszer-váltást!</a:t>
            </a:r>
            <a:endParaRPr lang="hu-HU" sz="600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7200800" cy="1248139"/>
          </a:xfrm>
        </p:spPr>
        <p:txBody>
          <a:bodyPr>
            <a:normAutofit/>
          </a:bodyPr>
          <a:lstStyle/>
          <a:p>
            <a:r>
              <a:rPr lang="hu-HU" smtClean="0"/>
              <a:t>Joób Márk</a:t>
            </a:r>
          </a:p>
          <a:p>
            <a:r>
              <a:rPr lang="hu-HU" sz="2800" smtClean="0"/>
              <a:t>(Dr. habil, SOE LKK c. egyetemi tanára)</a:t>
            </a:r>
            <a:endParaRPr lang="hu-HU" sz="2800"/>
          </a:p>
        </p:txBody>
      </p:sp>
    </p:spTree>
    <p:extLst>
      <p:ext uri="{BB962C8B-B14F-4D97-AF65-F5344CB8AC3E}">
        <p14:creationId xmlns:p14="http://schemas.microsoft.com/office/powerpoint/2010/main" val="26133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pPr algn="ctr"/>
            <a:r>
              <a:rPr lang="hu-HU" altLang="hu-HU" smtClean="0">
                <a:solidFill>
                  <a:srgbClr val="C00000"/>
                </a:solidFill>
              </a:rPr>
              <a:t>Problémák</a:t>
            </a:r>
            <a:endParaRPr lang="de-DE" altLang="hu-HU" smtClean="0">
              <a:solidFill>
                <a:srgbClr val="C00000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268760"/>
            <a:ext cx="8280920" cy="5328592"/>
          </a:xfrm>
        </p:spPr>
        <p:txBody>
          <a:bodyPr/>
          <a:lstStyle/>
          <a:p>
            <a:pPr>
              <a:buFontTx/>
              <a:buNone/>
            </a:pPr>
            <a:r>
              <a:rPr lang="hu-HU" altLang="hu-HU" b="1" smtClean="0"/>
              <a:t>9. </a:t>
            </a:r>
            <a:r>
              <a:rPr lang="hu-HU" altLang="hu-HU" b="1"/>
              <a:t>a pénzrendszer nem stabil</a:t>
            </a:r>
            <a:endParaRPr lang="hu-HU" altLang="hu-HU" b="1">
              <a:cs typeface="Arial" charset="0"/>
            </a:endParaRPr>
          </a:p>
          <a:p>
            <a:pPr lvl="1">
              <a:buFontTx/>
              <a:buNone/>
            </a:pPr>
            <a:r>
              <a:rPr lang="de-DE" altLang="hu-HU">
                <a:cs typeface="Arial" charset="0"/>
              </a:rPr>
              <a:t>→</a:t>
            </a:r>
            <a:r>
              <a:rPr lang="hu-HU" altLang="hu-HU">
                <a:cs typeface="Arial" charset="0"/>
              </a:rPr>
              <a:t> 1970 és 2010 között: összesen 425 pénzügyi válság az IMF tagállamaiban</a:t>
            </a:r>
          </a:p>
          <a:p>
            <a:pPr lvl="1">
              <a:buFontTx/>
              <a:buNone/>
            </a:pPr>
            <a:r>
              <a:rPr lang="de-DE" altLang="hu-HU">
                <a:cs typeface="Arial" charset="0"/>
              </a:rPr>
              <a:t>→</a:t>
            </a:r>
            <a:r>
              <a:rPr lang="hu-HU" altLang="hu-HU">
                <a:cs typeface="Arial" charset="0"/>
              </a:rPr>
              <a:t> strukturális-rendszerszintű válságok</a:t>
            </a:r>
          </a:p>
          <a:p>
            <a:pPr lvl="1">
              <a:buFontTx/>
              <a:buNone/>
            </a:pPr>
            <a:r>
              <a:rPr lang="de-DE" altLang="hu-HU">
                <a:cs typeface="Arial" charset="0"/>
              </a:rPr>
              <a:t>→</a:t>
            </a:r>
            <a:r>
              <a:rPr lang="hu-HU" altLang="hu-HU">
                <a:cs typeface="Arial" charset="0"/>
              </a:rPr>
              <a:t> a rendszer nem illik a reális világhoz</a:t>
            </a:r>
          </a:p>
          <a:p>
            <a:pPr>
              <a:buFontTx/>
              <a:buNone/>
            </a:pPr>
            <a:r>
              <a:rPr lang="hu-HU" altLang="hu-HU" b="1" smtClean="0">
                <a:cs typeface="Arial" charset="0"/>
              </a:rPr>
              <a:t>10. a pénzrendszer igazságtalan</a:t>
            </a:r>
          </a:p>
          <a:p>
            <a:pPr lvl="1">
              <a:buFontTx/>
              <a:buNone/>
            </a:pPr>
            <a:r>
              <a:rPr lang="de-DE" altLang="hu-HU" smtClean="0">
                <a:cs typeface="Arial" charset="0"/>
              </a:rPr>
              <a:t>→</a:t>
            </a:r>
            <a:r>
              <a:rPr lang="hu-HU" altLang="hu-HU" smtClean="0">
                <a:cs typeface="Arial" charset="0"/>
              </a:rPr>
              <a:t> ellentétben áll az etikai értékrenddel</a:t>
            </a:r>
          </a:p>
          <a:p>
            <a:pPr lvl="1">
              <a:buFontTx/>
              <a:buNone/>
            </a:pPr>
            <a:r>
              <a:rPr lang="de-DE" altLang="hu-HU" smtClean="0">
                <a:cs typeface="Arial" charset="0"/>
              </a:rPr>
              <a:t>→</a:t>
            </a:r>
            <a:r>
              <a:rPr lang="hu-HU" altLang="hu-HU" smtClean="0">
                <a:cs typeface="Arial" charset="0"/>
              </a:rPr>
              <a:t> a hatalom és a jólét igazságtalan elosztása</a:t>
            </a:r>
          </a:p>
          <a:p>
            <a:pPr lvl="1">
              <a:buFontTx/>
              <a:buNone/>
            </a:pPr>
            <a:r>
              <a:rPr lang="hu-HU" altLang="hu-HU" smtClean="0">
                <a:cs typeface="Arial" charset="0"/>
              </a:rPr>
              <a:t>→ a profit privatizációja, a költségek áthárítása az egész társadalomra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053DF3-0327-4687-826F-8D1EBDD57E0E}" type="slidenum">
              <a:rPr lang="de-DE" altLang="hu-HU" smtClean="0"/>
              <a:pPr>
                <a:defRPr/>
              </a:pPr>
              <a:t>10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22577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mtClean="0"/>
              <a:t>pénz = adósság</a:t>
            </a:r>
            <a:endParaRPr lang="hu-HU"/>
          </a:p>
        </p:txBody>
      </p:sp>
      <p:pic>
        <p:nvPicPr>
          <p:cNvPr id="1026" name="Picture 2" descr="Képtalálat a következőre: „global money supply”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4"/>
            <a:ext cx="6838950" cy="462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920DA0F-A915-41C4-9A04-27C7F4DDCADA}" type="slidenum">
              <a:rPr lang="de-DE" altLang="hu-HU" smtClean="0"/>
              <a:pPr>
                <a:defRPr/>
              </a:pPr>
              <a:t>11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6238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u-HU" smtClean="0"/>
              <a:t>Aktuális pénzpolitikai trend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464496"/>
          </a:xfrm>
        </p:spPr>
        <p:txBody>
          <a:bodyPr>
            <a:normAutofit/>
          </a:bodyPr>
          <a:lstStyle/>
          <a:p>
            <a:r>
              <a:rPr lang="hu-HU">
                <a:solidFill>
                  <a:schemeClr val="tx2"/>
                </a:solidFill>
              </a:rPr>
              <a:t>kissé szigorúbb szabályok</a:t>
            </a:r>
          </a:p>
          <a:p>
            <a:pPr lvl="1"/>
            <a:r>
              <a:rPr lang="hu-HU">
                <a:solidFill>
                  <a:schemeClr val="tx2"/>
                </a:solidFill>
              </a:rPr>
              <a:t>alacsony (akár negatív) jegybanki kamat: olcsó államfinanszírozás, alacsonyabb banki nyereségesség</a:t>
            </a:r>
          </a:p>
          <a:p>
            <a:pPr lvl="1"/>
            <a:r>
              <a:rPr lang="hu-HU">
                <a:solidFill>
                  <a:schemeClr val="tx2"/>
                </a:solidFill>
              </a:rPr>
              <a:t>a banki szabályozás </a:t>
            </a:r>
            <a:r>
              <a:rPr lang="hu-HU" smtClean="0">
                <a:solidFill>
                  <a:schemeClr val="tx2"/>
                </a:solidFill>
              </a:rPr>
              <a:t>enyhe, lassú </a:t>
            </a:r>
            <a:r>
              <a:rPr lang="hu-HU">
                <a:solidFill>
                  <a:schemeClr val="tx2"/>
                </a:solidFill>
              </a:rPr>
              <a:t>szigorítása</a:t>
            </a:r>
          </a:p>
          <a:p>
            <a:r>
              <a:rPr lang="hu-HU" smtClean="0">
                <a:solidFill>
                  <a:srgbClr val="C00000"/>
                </a:solidFill>
              </a:rPr>
              <a:t>a rendszer megőrzése 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a </a:t>
            </a:r>
            <a:r>
              <a:rPr lang="hu-HU">
                <a:solidFill>
                  <a:srgbClr val="C00000"/>
                </a:solidFill>
              </a:rPr>
              <a:t>bankok </a:t>
            </a:r>
            <a:r>
              <a:rPr lang="hu-HU" smtClean="0">
                <a:solidFill>
                  <a:srgbClr val="C00000"/>
                </a:solidFill>
              </a:rPr>
              <a:t>támogatása, megmentése </a:t>
            </a:r>
            <a:r>
              <a:rPr lang="hu-HU" smtClean="0">
                <a:solidFill>
                  <a:srgbClr val="C00000"/>
                </a:solidFill>
              </a:rPr>
              <a:t>közpénzből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a </a:t>
            </a:r>
            <a:r>
              <a:rPr lang="hu-HU">
                <a:solidFill>
                  <a:srgbClr val="C00000"/>
                </a:solidFill>
              </a:rPr>
              <a:t>bankrendszer elárasztása </a:t>
            </a:r>
            <a:r>
              <a:rPr lang="hu-HU" smtClean="0">
                <a:solidFill>
                  <a:srgbClr val="C00000"/>
                </a:solidFill>
              </a:rPr>
              <a:t>jegybankpénzzel</a:t>
            </a:r>
            <a:r>
              <a:rPr lang="hu-HU" smtClean="0">
                <a:solidFill>
                  <a:srgbClr val="C00000"/>
                </a:solidFill>
              </a:rPr>
              <a:t>, a</a:t>
            </a:r>
            <a:r>
              <a:rPr lang="hu-HU" smtClean="0">
                <a:solidFill>
                  <a:srgbClr val="C00000"/>
                </a:solidFill>
              </a:rPr>
              <a:t> </a:t>
            </a:r>
            <a:r>
              <a:rPr lang="hu-HU">
                <a:solidFill>
                  <a:srgbClr val="C00000"/>
                </a:solidFill>
              </a:rPr>
              <a:t>banki pénzteremtés (hitelezés) </a:t>
            </a:r>
            <a:r>
              <a:rPr lang="hu-HU" smtClean="0">
                <a:solidFill>
                  <a:srgbClr val="C00000"/>
                </a:solidFill>
              </a:rPr>
              <a:t>ösztönzése</a:t>
            </a:r>
          </a:p>
        </p:txBody>
      </p:sp>
    </p:spTree>
    <p:extLst>
      <p:ext uri="{BB962C8B-B14F-4D97-AF65-F5344CB8AC3E}">
        <p14:creationId xmlns:p14="http://schemas.microsoft.com/office/powerpoint/2010/main" val="402319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</p:spPr>
        <p:txBody>
          <a:bodyPr/>
          <a:lstStyle/>
          <a:p>
            <a:r>
              <a:rPr lang="hu-HU" smtClean="0"/>
              <a:t>Helyi pénzek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320480"/>
          </a:xfrm>
        </p:spPr>
        <p:txBody>
          <a:bodyPr/>
          <a:lstStyle/>
          <a:p>
            <a:r>
              <a:rPr lang="hu-HU" smtClean="0">
                <a:solidFill>
                  <a:schemeClr val="tx2"/>
                </a:solidFill>
              </a:rPr>
              <a:t>vásárlási utalványok, időbankok</a:t>
            </a:r>
          </a:p>
          <a:p>
            <a:pPr lvl="1"/>
            <a:r>
              <a:rPr lang="hu-HU" smtClean="0">
                <a:solidFill>
                  <a:schemeClr val="tx2"/>
                </a:solidFill>
              </a:rPr>
              <a:t>korlátozott felhasználás</a:t>
            </a:r>
          </a:p>
          <a:p>
            <a:pPr lvl="1"/>
            <a:r>
              <a:rPr lang="hu-HU" smtClean="0">
                <a:solidFill>
                  <a:schemeClr val="tx2"/>
                </a:solidFill>
              </a:rPr>
              <a:t>vásárlóerő teremtése, helyhez kötése</a:t>
            </a:r>
          </a:p>
          <a:p>
            <a:pPr lvl="1"/>
            <a:r>
              <a:rPr lang="hu-HU" smtClean="0">
                <a:solidFill>
                  <a:schemeClr val="tx2"/>
                </a:solidFill>
              </a:rPr>
              <a:t>helyi gazdaság élénkítése (pl. értékcsökkentéssel is)</a:t>
            </a:r>
          </a:p>
          <a:p>
            <a:r>
              <a:rPr lang="hu-HU" smtClean="0">
                <a:solidFill>
                  <a:srgbClr val="C00000"/>
                </a:solidFill>
              </a:rPr>
              <a:t>a működés, hatás bizonytalan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alacsony </a:t>
            </a:r>
            <a:r>
              <a:rPr lang="hu-HU" smtClean="0">
                <a:solidFill>
                  <a:srgbClr val="C00000"/>
                </a:solidFill>
              </a:rPr>
              <a:t>kereslet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magas kockázat, hiányos kontroll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a nemzeti, globális problémákat alig orvosolják</a:t>
            </a:r>
            <a:endParaRPr lang="hu-H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71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</p:spPr>
        <p:txBody>
          <a:bodyPr/>
          <a:lstStyle/>
          <a:p>
            <a:r>
              <a:rPr lang="hu-HU" smtClean="0"/>
              <a:t>Kriptovaluták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5157192"/>
          </a:xfrm>
        </p:spPr>
        <p:txBody>
          <a:bodyPr>
            <a:normAutofit/>
          </a:bodyPr>
          <a:lstStyle/>
          <a:p>
            <a:r>
              <a:rPr lang="hu-HU" smtClean="0">
                <a:solidFill>
                  <a:schemeClr val="tx2"/>
                </a:solidFill>
              </a:rPr>
              <a:t>nem hitelpénz, értékhordozó jel</a:t>
            </a:r>
          </a:p>
          <a:p>
            <a:pPr lvl="1"/>
            <a:r>
              <a:rPr lang="hu-HU" smtClean="0">
                <a:solidFill>
                  <a:schemeClr val="tx2"/>
                </a:solidFill>
              </a:rPr>
              <a:t>bitcoin: 2008-as válság után, államoktól független</a:t>
            </a:r>
          </a:p>
          <a:p>
            <a:pPr lvl="1"/>
            <a:r>
              <a:rPr lang="hu-HU" smtClean="0">
                <a:solidFill>
                  <a:schemeClr val="tx2"/>
                </a:solidFill>
              </a:rPr>
              <a:t>ethereum: okos szerződések</a:t>
            </a:r>
          </a:p>
          <a:p>
            <a:pPr lvl="1"/>
            <a:r>
              <a:rPr lang="hu-HU" smtClean="0">
                <a:solidFill>
                  <a:schemeClr val="tx2"/>
                </a:solidFill>
              </a:rPr>
              <a:t>libra: a Facebook terve szerint olcsó, gyors</a:t>
            </a:r>
          </a:p>
          <a:p>
            <a:r>
              <a:rPr lang="hu-HU" smtClean="0">
                <a:solidFill>
                  <a:srgbClr val="C00000"/>
                </a:solidFill>
              </a:rPr>
              <a:t>állami kontroll és transzparencia hiánya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ingadozó árfolyam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nem eléggé biztonságos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nem igazságos</a:t>
            </a:r>
          </a:p>
        </p:txBody>
      </p:sp>
    </p:spTree>
    <p:extLst>
      <p:ext uri="{BB962C8B-B14F-4D97-AF65-F5344CB8AC3E}">
        <p14:creationId xmlns:p14="http://schemas.microsoft.com/office/powerpoint/2010/main" val="2694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Aranystandard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8424936" cy="4392488"/>
          </a:xfrm>
        </p:spPr>
        <p:txBody>
          <a:bodyPr>
            <a:normAutofit/>
          </a:bodyPr>
          <a:lstStyle/>
          <a:p>
            <a:r>
              <a:rPr lang="hu-HU" smtClean="0">
                <a:solidFill>
                  <a:schemeClr val="tx2"/>
                </a:solidFill>
              </a:rPr>
              <a:t>valuta aranyhoz való kötése</a:t>
            </a:r>
          </a:p>
          <a:p>
            <a:pPr lvl="1"/>
            <a:r>
              <a:rPr lang="hu-HU" smtClean="0">
                <a:solidFill>
                  <a:schemeClr val="tx2"/>
                </a:solidFill>
              </a:rPr>
              <a:t>(részleges) aranyfedezet biztosítása</a:t>
            </a:r>
          </a:p>
          <a:p>
            <a:pPr lvl="1"/>
            <a:r>
              <a:rPr lang="hu-HU" smtClean="0">
                <a:solidFill>
                  <a:schemeClr val="tx2"/>
                </a:solidFill>
              </a:rPr>
              <a:t>pénzteremtés korlátja: aranybeszerzés, -bányászás</a:t>
            </a:r>
          </a:p>
          <a:p>
            <a:r>
              <a:rPr lang="hu-HU">
                <a:solidFill>
                  <a:srgbClr val="C00000"/>
                </a:solidFill>
              </a:rPr>
              <a:t>az aranymennyiség véletlenszerű korlát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az arany értéke erősen ingadozik a kereslet alapján 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merev rendszer, nem követi a gazdaság változásait </a:t>
            </a:r>
          </a:p>
          <a:p>
            <a:pPr lvl="1"/>
            <a:r>
              <a:rPr lang="hu-HU" smtClean="0">
                <a:solidFill>
                  <a:srgbClr val="C00000"/>
                </a:solidFill>
              </a:rPr>
              <a:t>deflációt, gazdasági válságot okozhat</a:t>
            </a:r>
          </a:p>
        </p:txBody>
      </p:sp>
    </p:spTree>
    <p:extLst>
      <p:ext uri="{BB962C8B-B14F-4D97-AF65-F5344CB8AC3E}">
        <p14:creationId xmlns:p14="http://schemas.microsoft.com/office/powerpoint/2010/main" val="99050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Ellipszis 4"/>
          <p:cNvSpPr>
            <a:spLocks noChangeArrowheads="1"/>
          </p:cNvSpPr>
          <p:nvPr/>
        </p:nvSpPr>
        <p:spPr bwMode="auto">
          <a:xfrm>
            <a:off x="1839915" y="765175"/>
            <a:ext cx="5526087" cy="5327651"/>
          </a:xfrm>
          <a:prstGeom prst="ellips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pic>
        <p:nvPicPr>
          <p:cNvPr id="286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77" y="2843214"/>
            <a:ext cx="14636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9" name="Kép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77" y="5589588"/>
            <a:ext cx="1401763" cy="88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Szövegdoboz 8"/>
          <p:cNvSpPr txBox="1">
            <a:spLocks noChangeArrowheads="1"/>
          </p:cNvSpPr>
          <p:nvPr/>
        </p:nvSpPr>
        <p:spPr bwMode="auto">
          <a:xfrm>
            <a:off x="2075661" y="2420889"/>
            <a:ext cx="505459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 smtClean="0">
                <a:solidFill>
                  <a:srgbClr val="00B050"/>
                </a:solidFill>
              </a:rPr>
              <a:t>kizárólag </a:t>
            </a:r>
            <a:r>
              <a:rPr lang="hu-HU" altLang="hu-HU" sz="2000" b="1">
                <a:solidFill>
                  <a:srgbClr val="00B050"/>
                </a:solidFill>
              </a:rPr>
              <a:t>törvényes fizetőeszköz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00B050"/>
                </a:solidFill>
              </a:rPr>
              <a:t>a jegybanktól: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00B050"/>
                </a:solidFill>
              </a:rPr>
              <a:t>készpénz vagy számlapénz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2000" b="1">
              <a:solidFill>
                <a:srgbClr val="00B05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00B050"/>
                </a:solidFill>
              </a:rPr>
              <a:t>1. pénzteremtés (jegybank)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00B050"/>
                </a:solidFill>
              </a:rPr>
              <a:t>2. hitelezés a meglévő pénzből (bankok)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95536" y="367676"/>
            <a:ext cx="25825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smtClean="0">
                <a:solidFill>
                  <a:schemeClr val="accent1"/>
                </a:solidFill>
              </a:rPr>
              <a:t>Az állami</a:t>
            </a:r>
          </a:p>
          <a:p>
            <a:r>
              <a:rPr lang="hu-HU" sz="3200" b="1" smtClean="0">
                <a:solidFill>
                  <a:schemeClr val="accent1"/>
                </a:solidFill>
              </a:rPr>
              <a:t>pénzrendszer</a:t>
            </a:r>
            <a:endParaRPr lang="hu-HU" sz="3200" b="1">
              <a:solidFill>
                <a:schemeClr val="accent1"/>
              </a:solidFill>
            </a:endParaRPr>
          </a:p>
        </p:txBody>
      </p:sp>
      <p:pic>
        <p:nvPicPr>
          <p:cNvPr id="11" name="Picture 2" descr="H:\Dok\levelek\képek\mnb_logo.jpg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847" y="367676"/>
            <a:ext cx="1378621" cy="1378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1C97D-9D49-47EF-A637-C9CB838386C4}" type="slidenum">
              <a:rPr lang="de-DE" altLang="hu-HU" smtClean="0">
                <a:solidFill>
                  <a:srgbClr val="775F55"/>
                </a:solidFill>
              </a:rPr>
              <a:pPr>
                <a:defRPr/>
              </a:pPr>
              <a:t>16</a:t>
            </a:fld>
            <a:endParaRPr lang="de-DE" altLang="hu-HU">
              <a:solidFill>
                <a:srgbClr val="775F55"/>
              </a:solidFill>
            </a:endParaRPr>
          </a:p>
        </p:txBody>
      </p:sp>
      <p:pic>
        <p:nvPicPr>
          <p:cNvPr id="10" name="Picture 2" descr="H:\Dok\levelek\képek\factory-icon-90130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987675"/>
            <a:ext cx="882651" cy="88265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85038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mtClean="0">
                <a:solidFill>
                  <a:schemeClr val="accent1"/>
                </a:solidFill>
              </a:rPr>
              <a:t>Az állami pénzrendszer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32048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hu-HU" altLang="hu-HU" b="1" smtClean="0"/>
              <a:t>1. kizárólag a jegybank teremthet pénzt</a:t>
            </a:r>
          </a:p>
          <a:p>
            <a:pPr lvl="1"/>
            <a:r>
              <a:rPr lang="hu-HU" altLang="hu-HU" smtClean="0"/>
              <a:t>a pénzteremtés közfeladat, mert az ország fizetőeszköze közjószág</a:t>
            </a:r>
            <a:endParaRPr lang="de-CH" altLang="hu-HU" smtClean="0"/>
          </a:p>
          <a:p>
            <a:pPr lvl="1"/>
            <a:r>
              <a:rPr lang="hu-HU" altLang="hu-HU" smtClean="0"/>
              <a:t>mert munkájával mindenki hozzájárul a pénz vásárlóerejéhez</a:t>
            </a:r>
            <a:endParaRPr lang="de-CH" altLang="hu-HU" smtClean="0"/>
          </a:p>
          <a:p>
            <a:pPr lvl="1"/>
            <a:r>
              <a:rPr lang="hu-HU" altLang="hu-HU" smtClean="0"/>
              <a:t>ezért a demokratikus ellenőrzés alatt álló jegybank feladatát képezi</a:t>
            </a:r>
            <a:endParaRPr lang="de-CH" altLang="hu-HU" smtClean="0"/>
          </a:p>
          <a:p>
            <a:pPr lvl="1"/>
            <a:r>
              <a:rPr lang="hu-HU" altLang="hu-HU" smtClean="0"/>
              <a:t>lehetőleg a </a:t>
            </a:r>
            <a:r>
              <a:rPr lang="hu-HU" altLang="hu-HU" smtClean="0"/>
              <a:t>közjó szolgálatában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053DF3-0327-4687-826F-8D1EBDD57E0E}" type="slidenum">
              <a:rPr lang="de-DE" altLang="hu-HU" smtClean="0"/>
              <a:pPr>
                <a:defRPr/>
              </a:pPr>
              <a:t>17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388210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mtClean="0">
                <a:solidFill>
                  <a:schemeClr val="accent1"/>
                </a:solidFill>
              </a:rPr>
              <a:t>Az </a:t>
            </a:r>
            <a:r>
              <a:rPr lang="hu-HU" altLang="hu-HU">
                <a:solidFill>
                  <a:schemeClr val="accent1"/>
                </a:solidFill>
              </a:rPr>
              <a:t>állami pénzrendszer</a:t>
            </a:r>
            <a:endParaRPr lang="de-CH">
              <a:solidFill>
                <a:schemeClr val="accent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352928" cy="4608512"/>
          </a:xfrm>
        </p:spPr>
        <p:txBody>
          <a:bodyPr/>
          <a:lstStyle/>
          <a:p>
            <a:pPr marL="0" indent="0">
              <a:buNone/>
            </a:pPr>
            <a:r>
              <a:rPr lang="hu-HU" altLang="hu-HU" b="1" smtClean="0"/>
              <a:t>2. a pénzteremtés adósságmentes </a:t>
            </a:r>
            <a:endParaRPr lang="de-CH" altLang="hu-HU" b="1" smtClean="0"/>
          </a:p>
          <a:p>
            <a:pPr lvl="1"/>
            <a:r>
              <a:rPr lang="hu-HU" altLang="hu-HU" smtClean="0"/>
              <a:t>a pénzteremtés </a:t>
            </a:r>
            <a:r>
              <a:rPr lang="de-CH" altLang="hu-HU" smtClean="0"/>
              <a:t>(</a:t>
            </a:r>
            <a:r>
              <a:rPr lang="hu-HU" altLang="hu-HU" smtClean="0"/>
              <a:t>jegybank</a:t>
            </a:r>
            <a:r>
              <a:rPr lang="de-CH" altLang="hu-HU" smtClean="0"/>
              <a:t>)</a:t>
            </a:r>
            <a:r>
              <a:rPr lang="hu-HU" altLang="hu-HU" smtClean="0"/>
              <a:t> függetlenné válik a hitelezéstől (kereskedelmi bankok)</a:t>
            </a:r>
            <a:endParaRPr lang="de-CH" altLang="hu-HU" smtClean="0"/>
          </a:p>
          <a:p>
            <a:pPr lvl="1"/>
            <a:r>
              <a:rPr lang="hu-HU" altLang="hu-HU" smtClean="0"/>
              <a:t>a pénzmennyiség növelhető az adósság növekedése nélkül</a:t>
            </a:r>
          </a:p>
          <a:p>
            <a:pPr lvl="1"/>
            <a:r>
              <a:rPr lang="hu-HU" altLang="hu-HU" smtClean="0"/>
              <a:t>az </a:t>
            </a:r>
            <a:r>
              <a:rPr lang="hu-HU" altLang="hu-HU"/>
              <a:t>adósság és a kamatterhek </a:t>
            </a:r>
            <a:r>
              <a:rPr lang="hu-HU" altLang="hu-HU" smtClean="0"/>
              <a:t>csökkennek</a:t>
            </a:r>
            <a:endParaRPr lang="de-CH" altLang="hu-HU" smtClean="0"/>
          </a:p>
          <a:p>
            <a:pPr lvl="1"/>
            <a:r>
              <a:rPr lang="hu-HU" altLang="hu-HU" smtClean="0"/>
              <a:t>gazdasági </a:t>
            </a:r>
            <a:r>
              <a:rPr lang="hu-HU" altLang="hu-HU" smtClean="0"/>
              <a:t>növekedés nélkül is működőképes marad a pénzrendszer</a:t>
            </a:r>
            <a:endParaRPr lang="de-CH" altLang="hu-HU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053DF3-0327-4687-826F-8D1EBDD57E0E}" type="slidenum">
              <a:rPr lang="de-DE" altLang="hu-HU" smtClean="0"/>
              <a:pPr>
                <a:defRPr/>
              </a:pPr>
              <a:t>18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68037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mtClean="0">
                <a:solidFill>
                  <a:schemeClr val="accent1"/>
                </a:solidFill>
              </a:rPr>
              <a:t>Az </a:t>
            </a:r>
            <a:r>
              <a:rPr lang="hu-HU" altLang="hu-HU">
                <a:solidFill>
                  <a:schemeClr val="accent1"/>
                </a:solidFill>
              </a:rPr>
              <a:t>állami pénzrendszer</a:t>
            </a:r>
            <a:endParaRPr lang="hu-HU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17646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hu-HU" altLang="hu-HU" b="1" smtClean="0"/>
              <a:t>3. a pénz állami kiadások útján kerül forgalomba</a:t>
            </a:r>
          </a:p>
          <a:p>
            <a:pPr lvl="1"/>
            <a:r>
              <a:rPr lang="hu-HU" altLang="hu-HU" smtClean="0"/>
              <a:t>az új pénzt a jegybank befizeti az államkasszába</a:t>
            </a:r>
          </a:p>
          <a:p>
            <a:pPr lvl="1"/>
            <a:r>
              <a:rPr lang="hu-HU" altLang="hu-HU" smtClean="0"/>
              <a:t>a </a:t>
            </a:r>
            <a:r>
              <a:rPr lang="hu-HU" altLang="hu-HU" smtClean="0"/>
              <a:t>pénz közkiadások finanszírozása fordítható </a:t>
            </a:r>
          </a:p>
          <a:p>
            <a:pPr lvl="1"/>
            <a:r>
              <a:rPr lang="hu-HU" altLang="hu-HU" smtClean="0"/>
              <a:t>csökkenthető az államadósság</a:t>
            </a:r>
          </a:p>
          <a:p>
            <a:pPr lvl="1"/>
            <a:r>
              <a:rPr lang="hu-HU" altLang="hu-HU" smtClean="0"/>
              <a:t>bővül a politikai mozgástér: erősödik a demokrácia </a:t>
            </a:r>
          </a:p>
          <a:p>
            <a:pPr lvl="1"/>
            <a:r>
              <a:rPr lang="hu-HU" altLang="hu-HU" smtClean="0"/>
              <a:t>korlátozza a pénzügyi oligarchia hatalmát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053DF3-0327-4687-826F-8D1EBDD57E0E}" type="slidenum">
              <a:rPr lang="de-DE" altLang="hu-HU" smtClean="0"/>
              <a:pPr>
                <a:defRPr/>
              </a:pPr>
              <a:t>19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4243470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2"/>
          <p:cNvSpPr>
            <a:spLocks noChangeArrowheads="1"/>
          </p:cNvSpPr>
          <p:nvPr/>
        </p:nvSpPr>
        <p:spPr bwMode="auto">
          <a:xfrm>
            <a:off x="1259632" y="116632"/>
            <a:ext cx="6552728" cy="6552728"/>
          </a:xfrm>
          <a:prstGeom prst="ellipse">
            <a:avLst/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2051720" y="765175"/>
            <a:ext cx="5040560" cy="525611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654122" y="5229202"/>
            <a:ext cx="183575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600" smtClean="0">
                <a:solidFill>
                  <a:prstClr val="black"/>
                </a:solidFill>
              </a:rPr>
              <a:t>társadalom</a:t>
            </a:r>
            <a:endParaRPr lang="de-DE" altLang="hu-HU" sz="2600">
              <a:solidFill>
                <a:prstClr val="black"/>
              </a:solidFill>
            </a:endParaRPr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2771775" y="1557338"/>
            <a:ext cx="3600450" cy="3455839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708402" y="4365626"/>
            <a:ext cx="163378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600" smtClean="0">
                <a:solidFill>
                  <a:prstClr val="black"/>
                </a:solidFill>
              </a:rPr>
              <a:t>gazdaság</a:t>
            </a:r>
            <a:endParaRPr lang="de-DE" altLang="hu-HU" sz="2600">
              <a:solidFill>
                <a:prstClr val="black"/>
              </a:solidFill>
            </a:endParaRPr>
          </a:p>
        </p:txBody>
      </p:sp>
      <p:sp>
        <p:nvSpPr>
          <p:cNvPr id="4102" name="Oval 6"/>
          <p:cNvSpPr>
            <a:spLocks noChangeArrowheads="1"/>
          </p:cNvSpPr>
          <p:nvPr/>
        </p:nvSpPr>
        <p:spPr bwMode="auto">
          <a:xfrm>
            <a:off x="3492502" y="2205039"/>
            <a:ext cx="2087563" cy="2016125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600" smtClean="0">
                <a:solidFill>
                  <a:prstClr val="black"/>
                </a:solidFill>
              </a:rPr>
              <a:t>pénzrendszer</a:t>
            </a:r>
            <a:endParaRPr lang="de-DE" altLang="hu-HU" sz="2600">
              <a:solidFill>
                <a:prstClr val="black"/>
              </a:solidFill>
            </a:endParaRPr>
          </a:p>
        </p:txBody>
      </p:sp>
      <p:sp>
        <p:nvSpPr>
          <p:cNvPr id="100359" name="Line 7"/>
          <p:cNvSpPr>
            <a:spLocks noChangeShapeType="1"/>
          </p:cNvSpPr>
          <p:nvPr/>
        </p:nvSpPr>
        <p:spPr bwMode="auto">
          <a:xfrm>
            <a:off x="4406600" y="3716339"/>
            <a:ext cx="0" cy="719137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0360" name="Line 8"/>
          <p:cNvSpPr>
            <a:spLocks noChangeShapeType="1"/>
          </p:cNvSpPr>
          <p:nvPr/>
        </p:nvSpPr>
        <p:spPr bwMode="auto">
          <a:xfrm>
            <a:off x="4396892" y="4781210"/>
            <a:ext cx="0" cy="576263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0361" name="Text Box 9"/>
          <p:cNvSpPr txBox="1">
            <a:spLocks noChangeArrowheads="1"/>
          </p:cNvSpPr>
          <p:nvPr/>
        </p:nvSpPr>
        <p:spPr bwMode="auto">
          <a:xfrm>
            <a:off x="188667" y="134775"/>
            <a:ext cx="214193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b="1" smtClean="0">
                <a:solidFill>
                  <a:srgbClr val="CC0000"/>
                </a:solidFill>
              </a:rPr>
              <a:t>gazdasági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b="1" smtClean="0">
                <a:solidFill>
                  <a:srgbClr val="CC0000"/>
                </a:solidFill>
              </a:rPr>
              <a:t>kritériumok</a:t>
            </a:r>
            <a:endParaRPr lang="de-DE" altLang="hu-HU" sz="2800" b="1">
              <a:solidFill>
                <a:srgbClr val="CC0000"/>
              </a:solidFill>
            </a:endParaRPr>
          </a:p>
        </p:txBody>
      </p:sp>
      <p:sp>
        <p:nvSpPr>
          <p:cNvPr id="100362" name="Text Box 10"/>
          <p:cNvSpPr txBox="1">
            <a:spLocks noChangeArrowheads="1"/>
          </p:cNvSpPr>
          <p:nvPr/>
        </p:nvSpPr>
        <p:spPr bwMode="auto">
          <a:xfrm>
            <a:off x="6876258" y="162543"/>
            <a:ext cx="212372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b="1" smtClean="0">
                <a:solidFill>
                  <a:srgbClr val="008000"/>
                </a:solidFill>
              </a:rPr>
              <a:t>etikai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800" b="1" smtClean="0">
                <a:solidFill>
                  <a:srgbClr val="008000"/>
                </a:solidFill>
              </a:rPr>
              <a:t>kritériumok</a:t>
            </a:r>
            <a:endParaRPr lang="de-DE" altLang="hu-HU" sz="2800" b="1">
              <a:solidFill>
                <a:srgbClr val="008000"/>
              </a:solidFill>
            </a:endParaRPr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 flipV="1">
            <a:off x="4572000" y="4761961"/>
            <a:ext cx="0" cy="576263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0364" name="Line 12"/>
          <p:cNvSpPr>
            <a:spLocks noChangeShapeType="1"/>
          </p:cNvSpPr>
          <p:nvPr/>
        </p:nvSpPr>
        <p:spPr bwMode="auto">
          <a:xfrm flipV="1">
            <a:off x="4572000" y="3716339"/>
            <a:ext cx="0" cy="720725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711377" y="6093298"/>
            <a:ext cx="164981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600" smtClean="0">
                <a:solidFill>
                  <a:prstClr val="black"/>
                </a:solidFill>
              </a:rPr>
              <a:t>természet</a:t>
            </a:r>
            <a:endParaRPr lang="de-DE" altLang="hu-HU" sz="2600">
              <a:solidFill>
                <a:prstClr val="black"/>
              </a:solidFill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>
            <a:off x="4406600" y="5671571"/>
            <a:ext cx="0" cy="576263"/>
          </a:xfrm>
          <a:prstGeom prst="line">
            <a:avLst/>
          </a:prstGeom>
          <a:noFill/>
          <a:ln w="63500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V="1">
            <a:off x="4572000" y="5634867"/>
            <a:ext cx="0" cy="576263"/>
          </a:xfrm>
          <a:prstGeom prst="line">
            <a:avLst/>
          </a:prstGeom>
          <a:noFill/>
          <a:ln w="635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1C97D-9D49-47EF-A637-C9CB838386C4}" type="slidenum">
              <a:rPr lang="de-DE" altLang="hu-HU" smtClean="0">
                <a:solidFill>
                  <a:srgbClr val="775F55"/>
                </a:solidFill>
              </a:rPr>
              <a:pPr>
                <a:defRPr/>
              </a:pPr>
              <a:t>2</a:t>
            </a:fld>
            <a:endParaRPr lang="de-DE" altLang="hu-H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2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0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 animBg="1"/>
      <p:bldP spid="100360" grpId="0" animBg="1"/>
      <p:bldP spid="100361" grpId="0"/>
      <p:bldP spid="100362" grpId="0"/>
      <p:bldP spid="100363" grpId="0" animBg="1"/>
      <p:bldP spid="100364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>
                <a:solidFill>
                  <a:schemeClr val="accent1"/>
                </a:solidFill>
              </a:rPr>
              <a:t>Az állami pénzrendszer</a:t>
            </a:r>
            <a:endParaRPr lang="hu-HU">
              <a:solidFill>
                <a:schemeClr val="accent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80920" cy="3168352"/>
          </a:xfrm>
        </p:spPr>
        <p:txBody>
          <a:bodyPr>
            <a:normAutofit/>
          </a:bodyPr>
          <a:lstStyle/>
          <a:p>
            <a:r>
              <a:rPr lang="hu-HU" smtClean="0"/>
              <a:t>várható pluszbevételek:</a:t>
            </a:r>
          </a:p>
          <a:p>
            <a:pPr lvl="1"/>
            <a:r>
              <a:rPr lang="hu-HU" smtClean="0"/>
              <a:t>1 500 </a:t>
            </a:r>
            <a:r>
              <a:rPr lang="hu-HU"/>
              <a:t>milliárd forint</a:t>
            </a:r>
            <a:r>
              <a:rPr lang="hu-HU">
                <a:solidFill>
                  <a:srgbClr val="00B050"/>
                </a:solidFill>
              </a:rPr>
              <a:t> </a:t>
            </a:r>
            <a:r>
              <a:rPr lang="hu-HU" smtClean="0">
                <a:solidFill>
                  <a:schemeClr val="accent1"/>
                </a:solidFill>
              </a:rPr>
              <a:t>évente </a:t>
            </a:r>
            <a:r>
              <a:rPr lang="hu-HU" smtClean="0"/>
              <a:t>a pénzmennyiség bővüléséből</a:t>
            </a:r>
          </a:p>
          <a:p>
            <a:pPr lvl="1"/>
            <a:r>
              <a:rPr lang="hu-HU" smtClean="0"/>
              <a:t>16 000 </a:t>
            </a:r>
            <a:r>
              <a:rPr lang="hu-HU"/>
              <a:t>milliárd </a:t>
            </a:r>
            <a:r>
              <a:rPr lang="hu-HU" smtClean="0"/>
              <a:t>forint </a:t>
            </a:r>
            <a:r>
              <a:rPr lang="hu-HU" smtClean="0">
                <a:solidFill>
                  <a:schemeClr val="accent1"/>
                </a:solidFill>
              </a:rPr>
              <a:t>egyszeri </a:t>
            </a:r>
            <a:r>
              <a:rPr lang="hu-HU" smtClean="0"/>
              <a:t>bevétel az átállást követően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053DF3-0327-4687-826F-8D1EBDD57E0E}" type="slidenum">
              <a:rPr lang="de-DE" altLang="hu-HU" smtClean="0"/>
              <a:pPr>
                <a:defRPr/>
              </a:pPr>
              <a:t>20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78743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altLang="hu-HU" smtClean="0">
                <a:solidFill>
                  <a:schemeClr val="accent1"/>
                </a:solidFill>
              </a:rPr>
              <a:t>Zárszó</a:t>
            </a:r>
            <a:endParaRPr lang="de-CH">
              <a:solidFill>
                <a:schemeClr val="accent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00809"/>
            <a:ext cx="8003232" cy="29523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600" smtClean="0"/>
              <a:t>A fenntartható és igazságos pénzrendszer</a:t>
            </a:r>
          </a:p>
          <a:p>
            <a:pPr marL="0" indent="0">
              <a:buNone/>
            </a:pPr>
            <a:r>
              <a:rPr lang="hu-HU" sz="3600" i="1" smtClean="0">
                <a:solidFill>
                  <a:srgbClr val="00B050"/>
                </a:solidFill>
              </a:rPr>
              <a:t>szükséges, </a:t>
            </a:r>
            <a:r>
              <a:rPr lang="hu-HU" sz="3600" i="1" smtClean="0">
                <a:solidFill>
                  <a:schemeClr val="accent6">
                    <a:lumMod val="75000"/>
                  </a:schemeClr>
                </a:solidFill>
              </a:rPr>
              <a:t>de nem elégséges</a:t>
            </a:r>
            <a:r>
              <a:rPr lang="hu-HU" sz="3600" i="1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hu-HU" sz="3600" i="1" smtClean="0">
                <a:solidFill>
                  <a:schemeClr val="accent6">
                    <a:lumMod val="75000"/>
                  </a:schemeClr>
                </a:solidFill>
              </a:rPr>
              <a:t>feltétele </a:t>
            </a:r>
          </a:p>
          <a:p>
            <a:pPr marL="0" indent="0">
              <a:buNone/>
            </a:pPr>
            <a:r>
              <a:rPr lang="hu-HU" sz="3600" smtClean="0"/>
              <a:t>a fenntartható és igazságos gazdaságnak, társadalomnak.</a:t>
            </a:r>
            <a:endParaRPr lang="de-CH" sz="360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053DF3-0327-4687-826F-8D1EBDD57E0E}" type="slidenum">
              <a:rPr lang="de-DE" altLang="hu-HU" smtClean="0"/>
              <a:pPr>
                <a:defRPr/>
              </a:pPr>
              <a:t>21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2844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logo_IMM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036" y="2852936"/>
            <a:ext cx="5253648" cy="1183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6" descr="fairmoney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850" y="549275"/>
            <a:ext cx="2709863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8" descr="Logo_Germany_monetative-de-184x8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2" y="1282117"/>
            <a:ext cx="3159125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10" descr="Screen Shot 2013-10-11 at 10.52.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558921"/>
            <a:ext cx="4076956" cy="822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4" name="Picture 12" descr="Logo_France-300x8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342741"/>
            <a:ext cx="2857500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5" name="Picture 14" descr="Sweden, screen-Shot-300x8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938" y="1687512"/>
            <a:ext cx="2857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6" name="Picture 16" descr="Screen Shot 2013-12-16 at 13.29.5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536" y="4559176"/>
            <a:ext cx="291465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7" name="Picture 18" descr="Logo_Croatia-1296x27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341" y="5628771"/>
            <a:ext cx="285750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8" name="Picture 20" descr="Gode Penge log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69505"/>
            <a:ext cx="1366837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9" name="Picture 24" descr="Screen Shot 2013-09-24 at 8.08.2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494" y="4036889"/>
            <a:ext cx="22860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80" name="Kép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48075" cy="144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81" name="Dia számának helye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7437A5C-ABA0-48F1-8651-EE6D31567551}" type="slidenum">
              <a:rPr lang="de-DE" altLang="hu-HU" smtClean="0"/>
              <a:pPr eaLnBrk="1" hangingPunct="1"/>
              <a:t>22</a:t>
            </a:fld>
            <a:endParaRPr lang="de-DE" altLang="hu-HU" smtClean="0"/>
          </a:p>
        </p:txBody>
      </p:sp>
    </p:spTree>
    <p:extLst>
      <p:ext uri="{BB962C8B-B14F-4D97-AF65-F5344CB8AC3E}">
        <p14:creationId xmlns:p14="http://schemas.microsoft.com/office/powerpoint/2010/main" val="15732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Kép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11" y="4297203"/>
            <a:ext cx="1328707" cy="1161772"/>
          </a:xfrm>
          <a:prstGeom prst="rect">
            <a:avLst/>
          </a:prstGeom>
          <a:noFill/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32856"/>
            <a:ext cx="1137050" cy="114798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840" y="2132856"/>
            <a:ext cx="14636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132856"/>
            <a:ext cx="1099097" cy="1169988"/>
          </a:xfrm>
          <a:prstGeom prst="rect">
            <a:avLst/>
          </a:prstGeom>
          <a:noFill/>
        </p:spPr>
      </p:pic>
      <p:cxnSp>
        <p:nvCxnSpPr>
          <p:cNvPr id="7" name="Egyenes összekötő nyíllal 6"/>
          <p:cNvCxnSpPr/>
          <p:nvPr/>
        </p:nvCxnSpPr>
        <p:spPr>
          <a:xfrm>
            <a:off x="1979712" y="2717849"/>
            <a:ext cx="1656184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>
            <a:off x="5508104" y="2717850"/>
            <a:ext cx="1656184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doboz 9"/>
          <p:cNvSpPr txBox="1"/>
          <p:nvPr/>
        </p:nvSpPr>
        <p:spPr>
          <a:xfrm>
            <a:off x="1875806" y="225618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smtClean="0">
                <a:solidFill>
                  <a:srgbClr val="7030A0"/>
                </a:solidFill>
              </a:rPr>
              <a:t>fedezet</a:t>
            </a:r>
            <a:endParaRPr lang="hu-HU" sz="2400" b="1">
              <a:solidFill>
                <a:srgbClr val="7030A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508104" y="224518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smtClean="0">
                <a:solidFill>
                  <a:srgbClr val="00B050"/>
                </a:solidFill>
              </a:rPr>
              <a:t>új pénz</a:t>
            </a:r>
            <a:endParaRPr lang="hu-HU" sz="2400" b="1">
              <a:solidFill>
                <a:srgbClr val="00B050"/>
              </a:solidFill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929" y="4293096"/>
            <a:ext cx="14636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 descr="H:\Dok\levelek\képek\factory-icon-9013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4196" y="4307589"/>
            <a:ext cx="1161772" cy="1161772"/>
          </a:xfrm>
          <a:prstGeom prst="rect">
            <a:avLst/>
          </a:prstGeom>
          <a:noFill/>
        </p:spPr>
      </p:pic>
      <p:cxnSp>
        <p:nvCxnSpPr>
          <p:cNvPr id="17" name="Egyenes összekötő nyíllal 16"/>
          <p:cNvCxnSpPr/>
          <p:nvPr/>
        </p:nvCxnSpPr>
        <p:spPr>
          <a:xfrm>
            <a:off x="1979712" y="4878089"/>
            <a:ext cx="1656184" cy="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>
            <a:off x="5508104" y="4878089"/>
            <a:ext cx="1656184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zövegdoboz 18"/>
          <p:cNvSpPr txBox="1"/>
          <p:nvPr/>
        </p:nvSpPr>
        <p:spPr>
          <a:xfrm>
            <a:off x="1860274" y="4284607"/>
            <a:ext cx="1850956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smtClean="0">
                <a:solidFill>
                  <a:srgbClr val="7030A0"/>
                </a:solidFill>
              </a:rPr>
              <a:t>megtakarítás</a:t>
            </a:r>
            <a:endParaRPr lang="hu-HU" sz="2400" b="1">
              <a:solidFill>
                <a:srgbClr val="7030A0"/>
              </a:solidFill>
            </a:endParaRPr>
          </a:p>
        </p:txBody>
      </p:sp>
      <p:sp>
        <p:nvSpPr>
          <p:cNvPr id="20" name="Szövegdoboz 19"/>
          <p:cNvSpPr txBox="1"/>
          <p:nvPr/>
        </p:nvSpPr>
        <p:spPr>
          <a:xfrm>
            <a:off x="5894360" y="4277674"/>
            <a:ext cx="759568" cy="5890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u-HU" sz="2400" b="1" smtClean="0">
                <a:solidFill>
                  <a:srgbClr val="00B050"/>
                </a:solidFill>
              </a:rPr>
              <a:t>hitel</a:t>
            </a:r>
            <a:endParaRPr lang="hu-HU" sz="2400" b="1">
              <a:solidFill>
                <a:srgbClr val="00B050"/>
              </a:solidFill>
            </a:endParaRPr>
          </a:p>
        </p:txBody>
      </p:sp>
      <p:cxnSp>
        <p:nvCxnSpPr>
          <p:cNvPr id="22" name="Egyenes összekötő 21"/>
          <p:cNvCxnSpPr/>
          <p:nvPr/>
        </p:nvCxnSpPr>
        <p:spPr>
          <a:xfrm>
            <a:off x="539552" y="4005064"/>
            <a:ext cx="8064896" cy="18002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22"/>
          <p:cNvCxnSpPr/>
          <p:nvPr/>
        </p:nvCxnSpPr>
        <p:spPr>
          <a:xfrm flipV="1">
            <a:off x="539552" y="4005064"/>
            <a:ext cx="8064896" cy="180020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ím 1"/>
          <p:cNvSpPr txBox="1">
            <a:spLocks/>
          </p:cNvSpPr>
          <p:nvPr/>
        </p:nvSpPr>
        <p:spPr>
          <a:xfrm>
            <a:off x="683566" y="620688"/>
            <a:ext cx="7772400" cy="86409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hu-HU" altLang="hu-HU" sz="4400" smtClean="0">
                <a:solidFill>
                  <a:schemeClr val="tx1"/>
                </a:solidFill>
              </a:rPr>
              <a:t>A bankok szerepe</a:t>
            </a:r>
          </a:p>
        </p:txBody>
      </p:sp>
    </p:spTree>
    <p:extLst>
      <p:ext uri="{BB962C8B-B14F-4D97-AF65-F5344CB8AC3E}">
        <p14:creationId xmlns:p14="http://schemas.microsoft.com/office/powerpoint/2010/main" val="207214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2005306"/>
            <a:ext cx="1463675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H:\Dok\levelek\képek\mnb_logo.jpg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051" y="448559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ím 1"/>
          <p:cNvSpPr txBox="1">
            <a:spLocks/>
          </p:cNvSpPr>
          <p:nvPr/>
        </p:nvSpPr>
        <p:spPr>
          <a:xfrm>
            <a:off x="683568" y="548680"/>
            <a:ext cx="7772400" cy="864096"/>
          </a:xfrm>
          <a:prstGeom prst="rect">
            <a:avLst/>
          </a:prstGeom>
        </p:spPr>
        <p:txBody>
          <a:bodyPr vert="horz" anchor="t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hu-HU" altLang="hu-HU" smtClean="0">
                <a:solidFill>
                  <a:schemeClr val="tx1"/>
                </a:solidFill>
              </a:rPr>
              <a:t>A </a:t>
            </a:r>
            <a:r>
              <a:rPr lang="hu-HU" altLang="hu-HU" sz="4400" smtClean="0">
                <a:solidFill>
                  <a:schemeClr val="tx1"/>
                </a:solidFill>
              </a:rPr>
              <a:t>pénzteremtés</a:t>
            </a:r>
            <a:r>
              <a:rPr lang="hu-HU" altLang="hu-HU" smtClean="0">
                <a:solidFill>
                  <a:schemeClr val="tx1"/>
                </a:solidFill>
              </a:rPr>
              <a:t> folyamata</a:t>
            </a:r>
          </a:p>
        </p:txBody>
      </p:sp>
      <p:sp>
        <p:nvSpPr>
          <p:cNvPr id="19" name="Szövegdoboz 18"/>
          <p:cNvSpPr txBox="1"/>
          <p:nvPr/>
        </p:nvSpPr>
        <p:spPr>
          <a:xfrm>
            <a:off x="3070435" y="1916832"/>
            <a:ext cx="3003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smtClean="0">
                <a:solidFill>
                  <a:srgbClr val="0070C0"/>
                </a:solidFill>
              </a:rPr>
              <a:t>hitelkérelem (fedezet)</a:t>
            </a:r>
            <a:endParaRPr lang="hu-HU" sz="2400" b="1">
              <a:solidFill>
                <a:srgbClr val="0070C0"/>
              </a:solidFill>
            </a:endParaRPr>
          </a:p>
        </p:txBody>
      </p:sp>
      <p:cxnSp>
        <p:nvCxnSpPr>
          <p:cNvPr id="26" name="Egyenes összekötő nyíllal 25"/>
          <p:cNvCxnSpPr/>
          <p:nvPr/>
        </p:nvCxnSpPr>
        <p:spPr>
          <a:xfrm>
            <a:off x="2699792" y="2780928"/>
            <a:ext cx="3744416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>
            <a:off x="2627786" y="2388075"/>
            <a:ext cx="3816422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zövegdoboz 17"/>
          <p:cNvSpPr txBox="1"/>
          <p:nvPr/>
        </p:nvSpPr>
        <p:spPr>
          <a:xfrm>
            <a:off x="2872720" y="2780928"/>
            <a:ext cx="33265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smtClean="0">
                <a:solidFill>
                  <a:srgbClr val="FF0000"/>
                </a:solidFill>
              </a:rPr>
              <a:t>banki számlapénz (hitel) </a:t>
            </a:r>
            <a:endParaRPr lang="hu-HU" sz="2400" b="1">
              <a:solidFill>
                <a:srgbClr val="FF0000"/>
              </a:solidFill>
            </a:endParaRPr>
          </a:p>
        </p:txBody>
      </p:sp>
      <p:sp>
        <p:nvSpPr>
          <p:cNvPr id="30" name="Szövegdoboz 29"/>
          <p:cNvSpPr txBox="1"/>
          <p:nvPr/>
        </p:nvSpPr>
        <p:spPr>
          <a:xfrm>
            <a:off x="1236915" y="4204197"/>
            <a:ext cx="1329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smtClean="0">
                <a:solidFill>
                  <a:srgbClr val="00B050"/>
                </a:solidFill>
              </a:rPr>
              <a:t>tartalék,</a:t>
            </a:r>
          </a:p>
          <a:p>
            <a:r>
              <a:rPr lang="hu-HU" sz="2400" b="1" smtClean="0">
                <a:solidFill>
                  <a:srgbClr val="00B050"/>
                </a:solidFill>
              </a:rPr>
              <a:t>készpénz</a:t>
            </a:r>
            <a:endParaRPr lang="hu-HU" sz="2400" b="1">
              <a:solidFill>
                <a:srgbClr val="00B050"/>
              </a:solidFill>
            </a:endParaRPr>
          </a:p>
        </p:txBody>
      </p:sp>
      <p:cxnSp>
        <p:nvCxnSpPr>
          <p:cNvPr id="38" name="Egyenes összekötő nyíllal 37"/>
          <p:cNvCxnSpPr/>
          <p:nvPr/>
        </p:nvCxnSpPr>
        <p:spPr>
          <a:xfrm>
            <a:off x="1979712" y="3435387"/>
            <a:ext cx="1800200" cy="128975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zövegdoboz 39"/>
          <p:cNvSpPr txBox="1"/>
          <p:nvPr/>
        </p:nvSpPr>
        <p:spPr>
          <a:xfrm>
            <a:off x="2956616" y="3728338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smtClean="0">
                <a:solidFill>
                  <a:srgbClr val="FF0000"/>
                </a:solidFill>
              </a:rPr>
              <a:t>fedezet</a:t>
            </a:r>
            <a:r>
              <a:rPr lang="hu-HU" sz="2400" smtClean="0">
                <a:solidFill>
                  <a:srgbClr val="FF0000"/>
                </a:solidFill>
              </a:rPr>
              <a:t> </a:t>
            </a:r>
            <a:r>
              <a:rPr lang="hu-HU" sz="2400" b="1" smtClean="0">
                <a:solidFill>
                  <a:srgbClr val="FF0000"/>
                </a:solidFill>
              </a:rPr>
              <a:t>(hitelek)</a:t>
            </a:r>
            <a:endParaRPr lang="hu-HU" sz="2400" b="1">
              <a:solidFill>
                <a:srgbClr val="FF0000"/>
              </a:solidFill>
            </a:endParaRPr>
          </a:p>
        </p:txBody>
      </p:sp>
      <p:cxnSp>
        <p:nvCxnSpPr>
          <p:cNvPr id="46" name="Egyenes összekötő nyíllal 45"/>
          <p:cNvCxnSpPr/>
          <p:nvPr/>
        </p:nvCxnSpPr>
        <p:spPr>
          <a:xfrm flipH="1" flipV="1">
            <a:off x="1496858" y="3561354"/>
            <a:ext cx="2128076" cy="1547829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V="1">
            <a:off x="7209780" y="3319044"/>
            <a:ext cx="13322" cy="980288"/>
          </a:xfrm>
          <a:prstGeom prst="straightConnector1">
            <a:avLst/>
          </a:prstGeom>
          <a:ln w="38100">
            <a:solidFill>
              <a:srgbClr val="0070C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7265216" y="3618600"/>
            <a:ext cx="11270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smtClean="0">
                <a:solidFill>
                  <a:srgbClr val="0070C0"/>
                </a:solidFill>
              </a:rPr>
              <a:t>fedezet</a:t>
            </a:r>
            <a:endParaRPr lang="hu-HU" sz="2400" b="1">
              <a:solidFill>
                <a:srgbClr val="0070C0"/>
              </a:solidFill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701" y="4485589"/>
            <a:ext cx="1115770" cy="1126498"/>
          </a:xfrm>
          <a:prstGeom prst="rect">
            <a:avLst/>
          </a:prstGeom>
        </p:spPr>
      </p:pic>
      <p:pic>
        <p:nvPicPr>
          <p:cNvPr id="17" name="Kép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1" y="2005305"/>
            <a:ext cx="1099097" cy="11699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561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30" grpId="0"/>
      <p:bldP spid="40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 idx="4294967295"/>
          </p:nvPr>
        </p:nvSpPr>
        <p:spPr>
          <a:xfrm>
            <a:off x="588828" y="116632"/>
            <a:ext cx="7848872" cy="1008062"/>
          </a:xfrm>
        </p:spPr>
        <p:txBody>
          <a:bodyPr/>
          <a:lstStyle/>
          <a:p>
            <a:pPr algn="ctr"/>
            <a:r>
              <a:rPr lang="hu-HU" altLang="hu-HU" smtClean="0"/>
              <a:t>A m</a:t>
            </a:r>
            <a:r>
              <a:rPr lang="hu-HU" altLang="hu-HU" sz="4000" smtClean="0"/>
              <a:t>ai pénzrendszer</a:t>
            </a:r>
          </a:p>
        </p:txBody>
      </p:sp>
      <p:sp>
        <p:nvSpPr>
          <p:cNvPr id="6148" name="Ellipszis 7"/>
          <p:cNvSpPr>
            <a:spLocks noChangeArrowheads="1"/>
          </p:cNvSpPr>
          <p:nvPr/>
        </p:nvSpPr>
        <p:spPr bwMode="auto">
          <a:xfrm>
            <a:off x="1990729" y="1341439"/>
            <a:ext cx="5184775" cy="2881312"/>
          </a:xfrm>
          <a:prstGeom prst="ellipse">
            <a:avLst/>
          </a:prstGeom>
          <a:noFill/>
          <a:ln w="38100" algn="ctr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prstClr val="black"/>
              </a:solidFill>
            </a:endParaRPr>
          </a:p>
        </p:txBody>
      </p:sp>
      <p:sp>
        <p:nvSpPr>
          <p:cNvPr id="6149" name="Ellipszis 9"/>
          <p:cNvSpPr>
            <a:spLocks noChangeArrowheads="1"/>
          </p:cNvSpPr>
          <p:nvPr/>
        </p:nvSpPr>
        <p:spPr bwMode="auto">
          <a:xfrm>
            <a:off x="2001045" y="3716338"/>
            <a:ext cx="5184775" cy="2952751"/>
          </a:xfrm>
          <a:prstGeom prst="ellipse">
            <a:avLst/>
          </a:prstGeom>
          <a:noFill/>
          <a:ln w="38100" cmpd="sng" algn="ctr">
            <a:solidFill>
              <a:srgbClr val="FF0000"/>
            </a:solidFill>
            <a:round/>
            <a:headEnd/>
            <a:tailEnd/>
          </a:ln>
          <a:effectLst>
            <a:outerShdw dist="25400" dir="10800000" algn="ctr" rotWithShape="0">
              <a:srgbClr val="00B05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hu-HU" altLang="hu-HU" sz="1800">
              <a:solidFill>
                <a:srgbClr val="FF0000"/>
              </a:solidFill>
            </a:endParaRPr>
          </a:p>
        </p:txBody>
      </p:sp>
      <p:pic>
        <p:nvPicPr>
          <p:cNvPr id="6150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4" y="3429002"/>
            <a:ext cx="13176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Szövegdoboz 12"/>
          <p:cNvSpPr txBox="1">
            <a:spLocks noChangeArrowheads="1"/>
          </p:cNvSpPr>
          <p:nvPr/>
        </p:nvSpPr>
        <p:spPr bwMode="auto">
          <a:xfrm>
            <a:off x="2566402" y="2428875"/>
            <a:ext cx="40286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00B050"/>
                </a:solidFill>
              </a:rPr>
              <a:t>jegybanki számlapénz (tartalék)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00B050"/>
                </a:solidFill>
              </a:rPr>
              <a:t>készpénz</a:t>
            </a:r>
          </a:p>
        </p:txBody>
      </p:sp>
      <p:sp>
        <p:nvSpPr>
          <p:cNvPr id="6154" name="Szövegdoboz 13"/>
          <p:cNvSpPr txBox="1">
            <a:spLocks noChangeArrowheads="1"/>
          </p:cNvSpPr>
          <p:nvPr/>
        </p:nvSpPr>
        <p:spPr bwMode="auto">
          <a:xfrm>
            <a:off x="3119311" y="4840288"/>
            <a:ext cx="29482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FF0000"/>
                </a:solidFill>
              </a:rPr>
              <a:t>90% banki számlapénz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00B050"/>
                </a:solidFill>
              </a:rPr>
              <a:t>10% készpénz</a:t>
            </a:r>
          </a:p>
        </p:txBody>
      </p:sp>
      <p:sp>
        <p:nvSpPr>
          <p:cNvPr id="6155" name="Szövegdoboz 14"/>
          <p:cNvSpPr txBox="1">
            <a:spLocks noChangeArrowheads="1"/>
          </p:cNvSpPr>
          <p:nvPr/>
        </p:nvSpPr>
        <p:spPr bwMode="auto">
          <a:xfrm>
            <a:off x="7207631" y="2428875"/>
            <a:ext cx="169469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00B050"/>
                </a:solidFill>
              </a:rPr>
              <a:t>törvényes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00B050"/>
                </a:solidFill>
              </a:rPr>
              <a:t>fizetőeszköz</a:t>
            </a:r>
          </a:p>
        </p:txBody>
      </p:sp>
      <p:sp>
        <p:nvSpPr>
          <p:cNvPr id="6156" name="Szövegdoboz 15"/>
          <p:cNvSpPr txBox="1">
            <a:spLocks noChangeArrowheads="1"/>
          </p:cNvSpPr>
          <p:nvPr/>
        </p:nvSpPr>
        <p:spPr bwMode="auto">
          <a:xfrm>
            <a:off x="7250911" y="4838769"/>
            <a:ext cx="160813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FF0000"/>
                </a:solidFill>
              </a:rPr>
              <a:t>pénz-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>
                <a:solidFill>
                  <a:srgbClr val="FF0000"/>
                </a:solidFill>
              </a:rPr>
              <a:t>helyettesítő</a:t>
            </a:r>
          </a:p>
        </p:txBody>
      </p:sp>
      <p:sp>
        <p:nvSpPr>
          <p:cNvPr id="14" name="Szövegdoboz 14"/>
          <p:cNvSpPr txBox="1">
            <a:spLocks noChangeArrowheads="1"/>
          </p:cNvSpPr>
          <p:nvPr/>
        </p:nvSpPr>
        <p:spPr bwMode="auto">
          <a:xfrm>
            <a:off x="96108" y="2428152"/>
            <a:ext cx="18662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 smtClean="0"/>
              <a:t>bankközi</a:t>
            </a:r>
            <a:endParaRPr lang="hu-HU" altLang="hu-HU" sz="2000" b="1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 smtClean="0"/>
              <a:t>pénzforgalom</a:t>
            </a:r>
            <a:endParaRPr lang="hu-HU" altLang="hu-HU" sz="2000" b="1"/>
          </a:p>
        </p:txBody>
      </p:sp>
      <p:sp>
        <p:nvSpPr>
          <p:cNvPr id="15" name="Szövegdoboz 14"/>
          <p:cNvSpPr txBox="1">
            <a:spLocks noChangeArrowheads="1"/>
          </p:cNvSpPr>
          <p:nvPr/>
        </p:nvSpPr>
        <p:spPr bwMode="auto">
          <a:xfrm>
            <a:off x="96108" y="4838769"/>
            <a:ext cx="18662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 smtClean="0"/>
              <a:t>nyilvános</a:t>
            </a:r>
            <a:endParaRPr lang="hu-HU" altLang="hu-HU" sz="2000" b="1"/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hu-HU" altLang="hu-HU" sz="2000" b="1" smtClean="0"/>
              <a:t>pénzforgalom</a:t>
            </a:r>
            <a:endParaRPr lang="hu-HU" altLang="hu-HU" sz="2000" b="1"/>
          </a:p>
        </p:txBody>
      </p:sp>
      <p:pic>
        <p:nvPicPr>
          <p:cNvPr id="1026" name="Picture 2" descr="H:\Dok\levelek\képek\mnb_logo.jpg"/>
          <p:cNvPicPr>
            <a:picLocks noChangeAspect="1" noChangeArrowheads="1"/>
          </p:cNvPicPr>
          <p:nvPr/>
        </p:nvPicPr>
        <p:blipFill>
          <a:blip r:embed="rId4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044" y="1020955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Háromszög 1"/>
          <p:cNvSpPr/>
          <p:nvPr/>
        </p:nvSpPr>
        <p:spPr>
          <a:xfrm>
            <a:off x="7704018" y="3178400"/>
            <a:ext cx="701919" cy="1555304"/>
          </a:xfrm>
          <a:prstGeom prst="triangle">
            <a:avLst/>
          </a:prstGeom>
          <a:gradFill>
            <a:gsLst>
              <a:gs pos="23000">
                <a:srgbClr val="00B050">
                  <a:lumMod val="100000"/>
                </a:srgbClr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8" name="Kép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8668" y="6002671"/>
            <a:ext cx="1401763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H:\Dok\levelek\képek\factory-icon-90130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0613" y="5975853"/>
            <a:ext cx="882651" cy="882651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23804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3" grpId="0"/>
      <p:bldP spid="6154" grpId="0"/>
      <p:bldP spid="6155" grpId="0"/>
      <p:bldP spid="6156" grpId="0"/>
      <p:bldP spid="14" grpId="0"/>
      <p:bldP spid="15" grpId="0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8086353" cy="1152128"/>
          </a:xfrm>
        </p:spPr>
        <p:txBody>
          <a:bodyPr/>
          <a:lstStyle/>
          <a:p>
            <a:pPr algn="ctr"/>
            <a:r>
              <a:rPr lang="hu-HU" altLang="hu-HU" smtClean="0">
                <a:solidFill>
                  <a:srgbClr val="C00000"/>
                </a:solidFill>
              </a:rPr>
              <a:t>Problémák</a:t>
            </a:r>
            <a:endParaRPr lang="de-DE" altLang="hu-HU" smtClean="0">
              <a:solidFill>
                <a:srgbClr val="C00000"/>
              </a:solidFill>
            </a:endParaRP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8075240" cy="5328592"/>
          </a:xfrm>
        </p:spPr>
        <p:txBody>
          <a:bodyPr>
            <a:normAutofit/>
          </a:bodyPr>
          <a:lstStyle/>
          <a:p>
            <a:pPr marL="361950" indent="-361950">
              <a:buFontTx/>
              <a:buNone/>
            </a:pPr>
            <a:r>
              <a:rPr lang="hu-HU" altLang="hu-HU" b="1" smtClean="0"/>
              <a:t>1. a pénz adósság</a:t>
            </a: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a pénzteremtés hitelezéshez van kötve</a:t>
            </a: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a szereplők eladósodása</a:t>
            </a: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egyéni, vállalati és államcsődök, válságok</a:t>
            </a:r>
            <a:endParaRPr lang="en-US" altLang="hu-HU" smtClean="0">
              <a:cs typeface="Arial" charset="0"/>
            </a:endParaRPr>
          </a:p>
          <a:p>
            <a:pPr marL="361950" indent="-361950">
              <a:buFontTx/>
              <a:buNone/>
            </a:pPr>
            <a:r>
              <a:rPr lang="hu-HU" altLang="hu-HU" b="1" smtClean="0"/>
              <a:t>2. a pénzteremtés magánkézben van</a:t>
            </a: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rövidtávú spekuláció a közjót szolgáló, hosszútávú befektetések helyett</a:t>
            </a: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a társadalom ki van szolgáltatva a bankoknak</a:t>
            </a:r>
            <a:endParaRPr lang="hu-HU" altLang="hu-HU">
              <a:cs typeface="Arial" charset="0"/>
            </a:endParaRPr>
          </a:p>
          <a:p>
            <a:pPr marL="722313" lvl="1" indent="-180975">
              <a:buFontTx/>
              <a:buNone/>
            </a:pPr>
            <a:r>
              <a:rPr lang="hu-HU" altLang="hu-HU" smtClean="0">
                <a:cs typeface="Arial" charset="0"/>
              </a:rPr>
              <a:t>→ a pénzteremtők uralma aláássa a demokratikus önrendelkezést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053DF3-0327-4687-826F-8D1EBDD57E0E}" type="slidenum">
              <a:rPr lang="de-DE" altLang="hu-HU" smtClean="0"/>
              <a:pPr>
                <a:defRPr/>
              </a:pPr>
              <a:t>6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15907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txBody>
          <a:bodyPr/>
          <a:lstStyle/>
          <a:p>
            <a:pPr algn="ctr"/>
            <a:r>
              <a:rPr lang="hu-HU" altLang="hu-HU" smtClean="0">
                <a:solidFill>
                  <a:srgbClr val="C00000"/>
                </a:solidFill>
              </a:rPr>
              <a:t>Problémák</a:t>
            </a:r>
            <a:endParaRPr lang="de-DE" altLang="hu-HU" smtClean="0">
              <a:solidFill>
                <a:srgbClr val="C00000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8075240" cy="532859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hu-HU" altLang="hu-HU" b="1" smtClean="0"/>
              <a:t>3. a bankbetétek veszélyben vannak</a:t>
            </a:r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a banki számlapénz nem törvényes fizetőeszköz</a:t>
            </a:r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a pénznek csak kis részét fedezik tartalékok: a bankrendszer egy piramisjáték</a:t>
            </a:r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a betétbiztosítás nem elegendő</a:t>
            </a:r>
          </a:p>
          <a:p>
            <a:pPr>
              <a:buFontTx/>
              <a:buNone/>
            </a:pPr>
            <a:r>
              <a:rPr lang="hu-HU" altLang="hu-HU" b="1" smtClean="0"/>
              <a:t>4. a pénzteremtés erősen ingadozik </a:t>
            </a:r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gazdasági növekedés alatt túl bőkezűek a bankok, visszaesés alatt túl szigorúak</a:t>
            </a:r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szélsőséges gazdasági ciklusok</a:t>
            </a:r>
          </a:p>
          <a:p>
            <a:pPr marL="696913" lvl="1" indent="-239713">
              <a:buFontTx/>
              <a:buNone/>
            </a:pPr>
            <a:r>
              <a:rPr lang="hu-HU" altLang="hu-HU" smtClean="0">
                <a:cs typeface="Arial" charset="0"/>
              </a:rPr>
              <a:t>→ recessziót, válságot idézhet elő</a:t>
            </a:r>
            <a:endParaRPr lang="de-DE" altLang="hu-HU" smtClean="0">
              <a:cs typeface="Arial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053DF3-0327-4687-826F-8D1EBDD57E0E}" type="slidenum">
              <a:rPr lang="de-DE" altLang="hu-HU" smtClean="0"/>
              <a:pPr>
                <a:defRPr/>
              </a:pPr>
              <a:t>7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22458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pPr algn="ctr"/>
            <a:r>
              <a:rPr lang="hu-HU" altLang="hu-HU" smtClean="0">
                <a:solidFill>
                  <a:srgbClr val="C00000"/>
                </a:solidFill>
              </a:rPr>
              <a:t>Problémák</a:t>
            </a:r>
            <a:endParaRPr lang="de-DE" altLang="hu-HU" smtClean="0">
              <a:solidFill>
                <a:srgbClr val="C00000"/>
              </a:solidFill>
            </a:endParaRP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8280920" cy="5256584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hu-HU" altLang="hu-HU" b="1" smtClean="0"/>
              <a:t>5. </a:t>
            </a:r>
            <a:r>
              <a:rPr lang="hu-HU" altLang="hu-HU" b="1" smtClean="0">
                <a:cs typeface="Arial" charset="0"/>
              </a:rPr>
              <a:t>a bankszektor privilégiumokat élvez</a:t>
            </a:r>
          </a:p>
          <a:p>
            <a:pPr lvl="1">
              <a:buNone/>
            </a:pPr>
            <a:r>
              <a:rPr lang="hu-HU" altLang="hu-HU" smtClean="0">
                <a:cs typeface="Arial" charset="0"/>
              </a:rPr>
              <a:t>→ a közönség számára egyedül a banki számlapénz létezik mint elektronikus pénz</a:t>
            </a:r>
          </a:p>
          <a:p>
            <a:pPr lvl="1">
              <a:buNone/>
            </a:pPr>
            <a:r>
              <a:rPr lang="hu-HU" altLang="hu-HU" smtClean="0">
                <a:cs typeface="Arial" charset="0"/>
              </a:rPr>
              <a:t>→ a bankok garantált kamatbevételre tesznek szert</a:t>
            </a:r>
            <a:endParaRPr lang="hu-HU" altLang="hu-HU">
              <a:cs typeface="Arial" charset="0"/>
            </a:endParaRPr>
          </a:p>
          <a:p>
            <a:pPr lvl="1">
              <a:buFontTx/>
              <a:buNone/>
            </a:pPr>
            <a:r>
              <a:rPr lang="hu-HU" altLang="hu-HU" smtClean="0">
                <a:cs typeface="Arial" charset="0"/>
              </a:rPr>
              <a:t>→ implicit államgarancia rendszerfontosságú bankok számára</a:t>
            </a:r>
          </a:p>
          <a:p>
            <a:pPr lvl="1" indent="-742950">
              <a:buFontTx/>
              <a:buNone/>
            </a:pPr>
            <a:r>
              <a:rPr lang="hu-HU" altLang="hu-HU" b="1" smtClean="0">
                <a:cs typeface="Arial" charset="0"/>
              </a:rPr>
              <a:t>6. </a:t>
            </a:r>
            <a:r>
              <a:rPr lang="hu-HU" altLang="hu-HU" b="1" smtClean="0"/>
              <a:t>a banki pénzteremtés inflációval jár</a:t>
            </a:r>
          </a:p>
          <a:p>
            <a:pPr lvl="1">
              <a:buFontTx/>
              <a:buNone/>
            </a:pPr>
            <a:r>
              <a:rPr lang="hu-HU" altLang="hu-HU" smtClean="0">
                <a:cs typeface="Arial" charset="0"/>
              </a:rPr>
              <a:t>→ a magasabb profit érdekében hosszútávú túlkínálat</a:t>
            </a:r>
          </a:p>
          <a:p>
            <a:pPr lvl="1">
              <a:buFontTx/>
              <a:buNone/>
            </a:pPr>
            <a:r>
              <a:rPr lang="hu-HU" altLang="hu-HU" smtClean="0">
                <a:cs typeface="Arial" charset="0"/>
              </a:rPr>
              <a:t>→ a vásárlóerő csökkenése </a:t>
            </a:r>
            <a:endParaRPr lang="hu-HU" altLang="hu-HU" smtClean="0">
              <a:cs typeface="Arial" charset="0"/>
            </a:endParaRPr>
          </a:p>
          <a:p>
            <a:pPr lvl="1">
              <a:buFontTx/>
              <a:buNone/>
            </a:pPr>
            <a:r>
              <a:rPr lang="hu-HU" altLang="hu-HU" smtClean="0">
                <a:cs typeface="Arial" charset="0"/>
              </a:rPr>
              <a:t>→ </a:t>
            </a:r>
            <a:r>
              <a:rPr lang="hu-HU" altLang="hu-HU" smtClean="0">
                <a:cs typeface="Arial" charset="0"/>
              </a:rPr>
              <a:t>nem transzparens újraelosztás 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053DF3-0327-4687-826F-8D1EBDD57E0E}" type="slidenum">
              <a:rPr lang="de-DE" altLang="hu-HU" smtClean="0"/>
              <a:pPr>
                <a:defRPr/>
              </a:pPr>
              <a:t>8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415947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/>
          <a:lstStyle/>
          <a:p>
            <a:pPr algn="ctr"/>
            <a:r>
              <a:rPr lang="hu-HU" altLang="hu-HU" smtClean="0">
                <a:solidFill>
                  <a:srgbClr val="C00000"/>
                </a:solidFill>
              </a:rPr>
              <a:t>Problémák</a:t>
            </a:r>
            <a:endParaRPr lang="de-DE" altLang="hu-HU" smtClean="0">
              <a:solidFill>
                <a:srgbClr val="C00000"/>
              </a:solidFill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340768"/>
            <a:ext cx="8075240" cy="532859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hu-HU" altLang="hu-HU" b="1" smtClean="0">
                <a:cs typeface="Arial" charset="0"/>
              </a:rPr>
              <a:t>7. a hitelpénz vagyonkoncentrációhoz vezet</a:t>
            </a:r>
          </a:p>
          <a:p>
            <a:pPr lvl="1">
              <a:buFontTx/>
              <a:buNone/>
            </a:pPr>
            <a:r>
              <a:rPr lang="de-DE" altLang="hu-HU" smtClean="0">
                <a:cs typeface="Arial" charset="0"/>
              </a:rPr>
              <a:t>→</a:t>
            </a:r>
            <a:r>
              <a:rPr lang="hu-HU" altLang="hu-HU" smtClean="0">
                <a:cs typeface="Arial" charset="0"/>
              </a:rPr>
              <a:t> a pénzvagyon exponenciális növekedése</a:t>
            </a:r>
          </a:p>
          <a:p>
            <a:pPr lvl="1">
              <a:buFontTx/>
              <a:buNone/>
            </a:pPr>
            <a:r>
              <a:rPr lang="de-DE" altLang="hu-HU" smtClean="0">
                <a:cs typeface="Arial" charset="0"/>
              </a:rPr>
              <a:t>→</a:t>
            </a:r>
            <a:r>
              <a:rPr lang="hu-HU" altLang="hu-HU" smtClean="0">
                <a:cs typeface="Arial" charset="0"/>
              </a:rPr>
              <a:t> pénzáramlás a szegényektől a gazdagokhoz</a:t>
            </a:r>
          </a:p>
          <a:p>
            <a:pPr lvl="1">
              <a:buFontTx/>
              <a:buNone/>
            </a:pPr>
            <a:r>
              <a:rPr lang="de-DE" altLang="hu-HU" smtClean="0">
                <a:cs typeface="Arial" charset="0"/>
              </a:rPr>
              <a:t>→</a:t>
            </a:r>
            <a:r>
              <a:rPr lang="hu-HU" altLang="hu-HU" smtClean="0">
                <a:cs typeface="Arial" charset="0"/>
              </a:rPr>
              <a:t> a tőke előnyt élvez a munkával szemben</a:t>
            </a:r>
            <a:endParaRPr lang="de-DE" altLang="hu-HU" smtClean="0">
              <a:cs typeface="Arial" charset="0"/>
            </a:endParaRPr>
          </a:p>
          <a:p>
            <a:pPr>
              <a:buFontTx/>
              <a:buNone/>
            </a:pPr>
            <a:r>
              <a:rPr lang="hu-HU" altLang="hu-HU" b="1" smtClean="0"/>
              <a:t>8. </a:t>
            </a:r>
            <a:r>
              <a:rPr lang="hu-HU" altLang="hu-HU" b="1"/>
              <a:t>a hitelpénz növekedést igényel</a:t>
            </a:r>
          </a:p>
          <a:p>
            <a:pPr lvl="1">
              <a:buFontTx/>
              <a:buNone/>
            </a:pPr>
            <a:r>
              <a:rPr lang="de-DE" altLang="hu-HU">
                <a:cs typeface="Arial" charset="0"/>
              </a:rPr>
              <a:t>→</a:t>
            </a:r>
            <a:r>
              <a:rPr lang="hu-HU" altLang="hu-HU">
                <a:cs typeface="Arial" charset="0"/>
              </a:rPr>
              <a:t> </a:t>
            </a:r>
            <a:r>
              <a:rPr lang="hu-HU" altLang="hu-HU">
                <a:cs typeface="Arial" charset="0"/>
              </a:rPr>
              <a:t>monetáris </a:t>
            </a:r>
            <a:r>
              <a:rPr lang="hu-HU" altLang="hu-HU">
                <a:cs typeface="Arial" charset="0"/>
              </a:rPr>
              <a:t>nyomás </a:t>
            </a:r>
            <a:r>
              <a:rPr lang="hu-HU" altLang="hu-HU" smtClean="0">
                <a:cs typeface="Arial" charset="0"/>
              </a:rPr>
              <a:t>nehezedik a </a:t>
            </a:r>
            <a:r>
              <a:rPr lang="hu-HU" altLang="hu-HU" smtClean="0">
                <a:cs typeface="Arial" charset="0"/>
              </a:rPr>
              <a:t>reálgazdaságra </a:t>
            </a:r>
          </a:p>
          <a:p>
            <a:pPr lvl="1">
              <a:buFontTx/>
              <a:buNone/>
            </a:pPr>
            <a:r>
              <a:rPr lang="de-DE" altLang="hu-HU" smtClean="0">
                <a:cs typeface="Arial" charset="0"/>
              </a:rPr>
              <a:t>→</a:t>
            </a:r>
            <a:r>
              <a:rPr lang="hu-HU" altLang="hu-HU" smtClean="0">
                <a:cs typeface="Arial" charset="0"/>
              </a:rPr>
              <a:t> </a:t>
            </a:r>
            <a:r>
              <a:rPr lang="hu-HU" altLang="hu-HU" smtClean="0">
                <a:cs typeface="Arial" charset="0"/>
              </a:rPr>
              <a:t>a rendszer nem képes egyensúlyi állapotban működni: </a:t>
            </a:r>
            <a:r>
              <a:rPr lang="hu-HU" altLang="hu-HU">
                <a:cs typeface="Arial" charset="0"/>
              </a:rPr>
              <a:t>a növekedés alternatívája a válság</a:t>
            </a:r>
          </a:p>
          <a:p>
            <a:pPr lvl="1">
              <a:buFontTx/>
              <a:buNone/>
            </a:pPr>
            <a:r>
              <a:rPr lang="hu-HU" altLang="hu-HU">
                <a:cs typeface="Arial" charset="0"/>
              </a:rPr>
              <a:t>→ </a:t>
            </a:r>
            <a:r>
              <a:rPr lang="hu-HU" altLang="hu-HU" smtClean="0">
                <a:cs typeface="Arial" charset="0"/>
              </a:rPr>
              <a:t>a pénzbeli adósság a természettel szembeni adóssághoz vezet: a </a:t>
            </a:r>
            <a:r>
              <a:rPr lang="hu-HU" altLang="hu-HU">
                <a:cs typeface="Arial" charset="0"/>
              </a:rPr>
              <a:t>természet </a:t>
            </a:r>
            <a:r>
              <a:rPr lang="hu-HU" altLang="hu-HU" smtClean="0">
                <a:cs typeface="Arial" charset="0"/>
              </a:rPr>
              <a:t>kizsákmányolása</a:t>
            </a:r>
            <a:endParaRPr lang="hu-HU" altLang="hu-HU">
              <a:cs typeface="Arial" charset="0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1D053DF3-0327-4687-826F-8D1EBDD57E0E}" type="slidenum">
              <a:rPr lang="de-DE" altLang="hu-HU" smtClean="0"/>
              <a:pPr>
                <a:defRPr/>
              </a:pPr>
              <a:t>9</a:t>
            </a:fld>
            <a:endParaRPr lang="de-DE" altLang="hu-HU"/>
          </a:p>
        </p:txBody>
      </p:sp>
    </p:spTree>
    <p:extLst>
      <p:ext uri="{BB962C8B-B14F-4D97-AF65-F5344CB8AC3E}">
        <p14:creationId xmlns:p14="http://schemas.microsoft.com/office/powerpoint/2010/main" val="97458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757</Words>
  <Application>Microsoft Office PowerPoint</Application>
  <PresentationFormat>Diavetítés a képernyőre (4:3 oldalarány)</PresentationFormat>
  <Paragraphs>169</Paragraphs>
  <Slides>22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Office-téma</vt:lpstr>
      <vt:lpstr>Pénzrendszer-váltást!</vt:lpstr>
      <vt:lpstr>PowerPoint bemutató</vt:lpstr>
      <vt:lpstr>PowerPoint bemutató</vt:lpstr>
      <vt:lpstr>PowerPoint bemutató</vt:lpstr>
      <vt:lpstr>A mai pénzrendszer</vt:lpstr>
      <vt:lpstr>Problémák</vt:lpstr>
      <vt:lpstr>Problémák</vt:lpstr>
      <vt:lpstr>Problémák</vt:lpstr>
      <vt:lpstr>Problémák</vt:lpstr>
      <vt:lpstr>Problémák</vt:lpstr>
      <vt:lpstr>pénz = adósság</vt:lpstr>
      <vt:lpstr>Aktuális pénzpolitikai trend</vt:lpstr>
      <vt:lpstr>Helyi pénzek</vt:lpstr>
      <vt:lpstr>Kriptovaluták</vt:lpstr>
      <vt:lpstr>Aranystandard</vt:lpstr>
      <vt:lpstr>PowerPoint bemutató</vt:lpstr>
      <vt:lpstr>Az állami pénzrendszer</vt:lpstr>
      <vt:lpstr>Az állami pénzrendszer</vt:lpstr>
      <vt:lpstr>Az állami pénzrendszer</vt:lpstr>
      <vt:lpstr>Az állami pénzrendszer</vt:lpstr>
      <vt:lpstr>Zárszó</vt:lpstr>
      <vt:lpstr>PowerPoint bemutató</vt:lpstr>
    </vt:vector>
  </TitlesOfParts>
  <Company>NYME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Pénz- és bankrendszerek</dc:title>
  <dc:creator>Rendszergazda</dc:creator>
  <cp:lastModifiedBy>Rendszergazda</cp:lastModifiedBy>
  <cp:revision>64</cp:revision>
  <dcterms:created xsi:type="dcterms:W3CDTF">2019-07-07T14:22:12Z</dcterms:created>
  <dcterms:modified xsi:type="dcterms:W3CDTF">2020-06-29T16:38:13Z</dcterms:modified>
</cp:coreProperties>
</file>