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58" r:id="rId3"/>
    <p:sldId id="259" r:id="rId4"/>
    <p:sldId id="265" r:id="rId5"/>
    <p:sldId id="270" r:id="rId6"/>
    <p:sldId id="268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93" r:id="rId15"/>
    <p:sldId id="284" r:id="rId16"/>
    <p:sldId id="285" r:id="rId17"/>
    <p:sldId id="287" r:id="rId18"/>
    <p:sldId id="286" r:id="rId19"/>
    <p:sldId id="288" r:id="rId20"/>
    <p:sldId id="289" r:id="rId21"/>
    <p:sldId id="290" r:id="rId22"/>
    <p:sldId id="291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66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B6B84-D181-461B-9A39-C8115941E4AB}" type="datetimeFigureOut">
              <a:rPr lang="hu-HU" smtClean="0"/>
              <a:t>2018.09.16.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13F0D-BCBC-4F9D-A34C-A147B9058AD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4323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altLang="hu-HU" smtClean="0"/>
          </a:p>
        </p:txBody>
      </p:sp>
      <p:sp>
        <p:nvSpPr>
          <p:cNvPr id="440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363" indent="-2841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1413" indent="-22701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8613" indent="-22701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5813" indent="-22701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C21EFE-FD34-43A6-8EC3-A5074D6D5126}" type="slidenum">
              <a:rPr lang="hu-HU" altLang="hu-HU">
                <a:solidFill>
                  <a:prstClr val="black"/>
                </a:solidFill>
              </a:rPr>
              <a:pPr eaLnBrk="1" hangingPunct="1"/>
              <a:t>4</a:t>
            </a:fld>
            <a:endParaRPr lang="hu-HU" alt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7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64C49F-708C-41A8-90EC-3125301FE4DE}" type="datetime1">
              <a:rPr lang="hu-HU" altLang="hu-HU" smtClean="0"/>
              <a:t>2018.09.16.</a:t>
            </a:fld>
            <a:endParaRPr lang="de-DE" altLang="hu-HU"/>
          </a:p>
        </p:txBody>
      </p:sp>
      <p:sp>
        <p:nvSpPr>
          <p:cNvPr id="10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EBDDC3"/>
                </a:solidFill>
              </a:rPr>
              <a:t>Joób Márk</a:t>
            </a:r>
            <a:endParaRPr lang="de-DE" altLang="hu-HU">
              <a:solidFill>
                <a:srgbClr val="EBDDC3"/>
              </a:solidFill>
            </a:endParaRPr>
          </a:p>
        </p:txBody>
      </p:sp>
      <p:sp>
        <p:nvSpPr>
          <p:cNvPr id="11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F151705-C65A-416B-AC0B-7F2716149CC7}" type="slidenum">
              <a:rPr lang="de-DE" altLang="hu-HU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de-DE" altLang="hu-H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40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A2CD-28F2-449A-A9B7-A895B7CA165B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2ACE0-3EE4-42BD-A43D-293D6FD96410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75842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1E814-C976-4046-971A-E65FD3A04466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43662-C7F4-4D48-92E4-A9D82D998466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58447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06C15-A3D6-4591-A2AF-40EF354C9BFC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5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6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53DF3-0327-4687-826F-8D1EBDD57E0E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255485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7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E850E-3E52-489D-A177-9A9F2D51C52B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8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4EA8395-E24D-47F7-9B5C-E1D2DFE4D8A6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  <p:sp>
        <p:nvSpPr>
          <p:cNvPr id="9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81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A2BDC5-5C7B-4B51-BD89-78EC431BEBF6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6" name="Dia számának hely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F38591-92B6-4EDE-82A5-AC7971D5DDB6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  <p:sp>
        <p:nvSpPr>
          <p:cNvPr id="7" name="Élőláb hely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82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983341-AEF1-4EB9-AC66-B947BC6292CB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8" name="Dia számának hely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70FEBE-8465-47D6-A5CC-F3284412234E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  <p:sp>
        <p:nvSpPr>
          <p:cNvPr id="9" name="Élőláb hely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774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FB493-8C5A-4189-8E44-675433469B5C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4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5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DA0F-A915-41C4-9A04-27C7F4DDCADA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28805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CE8AC-4704-4EBE-8281-2546E3E20B53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31C97D-9D49-47EF-A637-C9CB838386C4}" type="slidenum">
              <a:rPr lang="de-DE" altLang="hu-HU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de-DE" altLang="hu-H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30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1B52C-D807-41A7-A791-E03B4E9E489C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6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7" name="Dia számának hely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81F3-BD95-4DBA-8F58-30B576BC603E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21608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F4E092-C93A-4045-A17D-49775E874FB2}" type="datetime1">
              <a:rPr lang="hu-HU" altLang="hu-HU" smtClean="0">
                <a:solidFill>
                  <a:srgbClr val="775F55"/>
                </a:solidFill>
              </a:rPr>
              <a:t>2018.09.16.</a:t>
            </a:fld>
            <a:endParaRPr lang="de-DE" altLang="hu-HU">
              <a:solidFill>
                <a:srgbClr val="775F55"/>
              </a:solidFill>
            </a:endParaRPr>
          </a:p>
        </p:txBody>
      </p:sp>
      <p:sp>
        <p:nvSpPr>
          <p:cNvPr id="10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1C315036-8470-48A4-9A86-C64BDA84C669}" type="slidenum">
              <a:rPr lang="de-DE" altLang="hu-HU"/>
              <a:pPr>
                <a:defRPr/>
              </a:pPr>
              <a:t>‹#›</a:t>
            </a:fld>
            <a:endParaRPr lang="de-DE" altLang="hu-HU"/>
          </a:p>
        </p:txBody>
      </p:sp>
      <p:sp>
        <p:nvSpPr>
          <p:cNvPr id="11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de-DE" altLang="hu-HU" smtClean="0">
                <a:solidFill>
                  <a:srgbClr val="775F55"/>
                </a:solidFill>
              </a:rPr>
              <a:t>Joób Márk</a:t>
            </a:r>
            <a:endParaRPr lang="de-DE" altLang="hu-H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506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7" name="Szöveg hely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CCFA03-A893-4D47-942E-8F6FF7CDE6E5}" type="datetime1">
              <a:rPr lang="hu-HU" altLang="hu-HU" smtClean="0">
                <a:solidFill>
                  <a:srgbClr val="775F55"/>
                </a:solidFill>
                <a:latin typeface="Arial" charset="0"/>
              </a:rPr>
              <a:t>2018.09.16.</a:t>
            </a:fld>
            <a:endParaRPr lang="de-DE" altLang="hu-HU">
              <a:solidFill>
                <a:srgbClr val="775F55"/>
              </a:solidFill>
              <a:latin typeface="Arial" charset="0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altLang="hu-HU" smtClean="0">
                <a:solidFill>
                  <a:srgbClr val="775F55"/>
                </a:solidFill>
                <a:latin typeface="Arial" charset="0"/>
              </a:rPr>
              <a:t>Joób Márk</a:t>
            </a:r>
            <a:endParaRPr lang="de-DE" altLang="hu-HU">
              <a:solidFill>
                <a:srgbClr val="775F55"/>
              </a:solidFill>
              <a:latin typeface="Arial" charset="0"/>
            </a:endParaRPr>
          </a:p>
        </p:txBody>
      </p:sp>
      <p:sp>
        <p:nvSpPr>
          <p:cNvPr id="7" name="Téglalap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6346A7-CF30-4B5A-8187-8507EA5D3FB3}" type="slidenum">
              <a:rPr lang="de-DE" altLang="hu-H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 altLang="hu-H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8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13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620688"/>
            <a:ext cx="7920880" cy="3744416"/>
          </a:xfrm>
        </p:spPr>
        <p:txBody>
          <a:bodyPr/>
          <a:lstStyle/>
          <a:p>
            <a:pPr eaLnBrk="1" hangingPunct="1"/>
            <a:r>
              <a:rPr lang="hu-HU" altLang="hu-HU" smtClean="0"/>
              <a:t>A pénzrendszer </a:t>
            </a:r>
            <a:br>
              <a:rPr lang="hu-HU" altLang="hu-HU" smtClean="0"/>
            </a:br>
            <a:r>
              <a:rPr lang="hu-HU" altLang="hu-HU" smtClean="0"/>
              <a:t>a fenntarthatóság tükrében</a:t>
            </a:r>
            <a:br>
              <a:rPr lang="hu-HU" altLang="hu-HU" smtClean="0"/>
            </a:br>
            <a:r>
              <a:rPr lang="hu-HU" altLang="hu-HU" sz="3200" smtClean="0"/>
              <a:t/>
            </a:r>
            <a:br>
              <a:rPr lang="hu-HU" altLang="hu-HU" sz="3200" smtClean="0"/>
            </a:br>
            <a:r>
              <a:rPr lang="hu-HU" altLang="hu-HU" sz="3200" smtClean="0"/>
              <a:t>aktuális problémák</a:t>
            </a:r>
            <a:br>
              <a:rPr lang="hu-HU" altLang="hu-HU" sz="3200" smtClean="0"/>
            </a:br>
            <a:r>
              <a:rPr lang="hu-HU" altLang="hu-HU" sz="3200" smtClean="0"/>
              <a:t>és megoldási javaslatok</a:t>
            </a:r>
            <a:endParaRPr lang="de-DE" altLang="hu-HU" sz="3200" smtClean="0"/>
          </a:p>
        </p:txBody>
      </p:sp>
      <p:sp>
        <p:nvSpPr>
          <p:cNvPr id="2" name="Alcím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mtClean="0"/>
              <a:t>Dr</a:t>
            </a:r>
            <a:r>
              <a:rPr lang="hu-HU" smtClean="0"/>
              <a:t>. </a:t>
            </a:r>
            <a:r>
              <a:rPr lang="hu-HU" smtClean="0"/>
              <a:t>habil. Joób Márk, c. egyetemi tanár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0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/>
              <a:t>problémák</a:t>
            </a:r>
            <a:endParaRPr lang="de-DE" altLang="hu-HU" smtClean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075240" cy="4968552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mtClean="0">
                <a:cs typeface="Arial" charset="0"/>
              </a:rPr>
              <a:t>7. a hitelpénz vagyonkoncentrációhoz vezet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a pénzvagyon exponenciális növekedése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pénzáramlás a szegényektől a gazdagokhoz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a tőke előnyt élvez a munkával szemben</a:t>
            </a:r>
            <a:endParaRPr lang="de-DE" altLang="hu-HU" smtClean="0">
              <a:cs typeface="Arial" charset="0"/>
            </a:endParaRPr>
          </a:p>
          <a:p>
            <a:pPr>
              <a:buFontTx/>
              <a:buNone/>
            </a:pPr>
            <a:r>
              <a:rPr lang="hu-HU" altLang="hu-HU" smtClean="0"/>
              <a:t>8. </a:t>
            </a:r>
            <a:r>
              <a:rPr lang="hu-HU" altLang="hu-HU"/>
              <a:t>a hitelpénz növekedést igényel</a:t>
            </a:r>
          </a:p>
          <a:p>
            <a:pPr lvl="1">
              <a:buFontTx/>
              <a:buNone/>
            </a:pPr>
            <a:r>
              <a:rPr lang="de-DE" altLang="hu-HU">
                <a:cs typeface="Arial" charset="0"/>
              </a:rPr>
              <a:t>→</a:t>
            </a:r>
            <a:r>
              <a:rPr lang="hu-HU" altLang="hu-HU">
                <a:cs typeface="Arial" charset="0"/>
              </a:rPr>
              <a:t> a reálgazdaság monetáris nyomás alatt áll</a:t>
            </a:r>
          </a:p>
          <a:p>
            <a:pPr lvl="1">
              <a:buFontTx/>
              <a:buNone/>
            </a:pPr>
            <a:r>
              <a:rPr lang="de-DE" altLang="hu-HU">
                <a:cs typeface="Arial" charset="0"/>
              </a:rPr>
              <a:t>→</a:t>
            </a:r>
            <a:r>
              <a:rPr lang="hu-HU" altLang="hu-HU">
                <a:cs typeface="Arial" charset="0"/>
              </a:rPr>
              <a:t> </a:t>
            </a:r>
            <a:r>
              <a:rPr lang="hu-HU" altLang="hu-HU" smtClean="0">
                <a:cs typeface="Arial" charset="0"/>
              </a:rPr>
              <a:t>a rendszer nem képes egyensúlyi állapotban működni: </a:t>
            </a:r>
            <a:r>
              <a:rPr lang="hu-HU" altLang="hu-HU">
                <a:cs typeface="Arial" charset="0"/>
              </a:rPr>
              <a:t>a növekedés alternatívája a válság</a:t>
            </a:r>
          </a:p>
          <a:p>
            <a:pPr lvl="1">
              <a:buFontTx/>
              <a:buNone/>
            </a:pPr>
            <a:r>
              <a:rPr lang="hu-HU" altLang="hu-HU">
                <a:cs typeface="Arial" charset="0"/>
              </a:rPr>
              <a:t>→ </a:t>
            </a:r>
            <a:r>
              <a:rPr lang="hu-HU" altLang="hu-HU" smtClean="0">
                <a:cs typeface="Arial" charset="0"/>
              </a:rPr>
              <a:t>a pénzbeli adósság a természettel szembeni adóssághoz vezet: a </a:t>
            </a:r>
            <a:r>
              <a:rPr lang="hu-HU" altLang="hu-HU">
                <a:cs typeface="Arial" charset="0"/>
              </a:rPr>
              <a:t>természet </a:t>
            </a:r>
            <a:r>
              <a:rPr lang="hu-HU" altLang="hu-HU" smtClean="0">
                <a:cs typeface="Arial" charset="0"/>
              </a:rPr>
              <a:t>kizsákmányolása</a:t>
            </a:r>
            <a:endParaRPr lang="hu-HU" altLang="hu-H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0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/>
              <a:t>problémák</a:t>
            </a:r>
            <a:endParaRPr lang="de-DE" altLang="hu-HU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280920" cy="4896544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mtClean="0"/>
              <a:t>9. </a:t>
            </a:r>
            <a:r>
              <a:rPr lang="hu-HU" altLang="hu-HU"/>
              <a:t>a pénzrendszer nem stabil</a:t>
            </a:r>
            <a:endParaRPr lang="hu-HU" altLang="hu-HU">
              <a:cs typeface="Arial" charset="0"/>
            </a:endParaRPr>
          </a:p>
          <a:p>
            <a:pPr lvl="1">
              <a:buFontTx/>
              <a:buNone/>
            </a:pPr>
            <a:r>
              <a:rPr lang="de-DE" altLang="hu-HU">
                <a:cs typeface="Arial" charset="0"/>
              </a:rPr>
              <a:t>→</a:t>
            </a:r>
            <a:r>
              <a:rPr lang="hu-HU" altLang="hu-HU">
                <a:cs typeface="Arial" charset="0"/>
              </a:rPr>
              <a:t> 1970 és 2010 között: összesen 425 pénzügyi válság az IMF tagállamaiban</a:t>
            </a:r>
          </a:p>
          <a:p>
            <a:pPr lvl="1">
              <a:buFontTx/>
              <a:buNone/>
            </a:pPr>
            <a:r>
              <a:rPr lang="de-DE" altLang="hu-HU">
                <a:cs typeface="Arial" charset="0"/>
              </a:rPr>
              <a:t>→</a:t>
            </a:r>
            <a:r>
              <a:rPr lang="hu-HU" altLang="hu-HU">
                <a:cs typeface="Arial" charset="0"/>
              </a:rPr>
              <a:t> strukturális-rendszerszintű válságok</a:t>
            </a:r>
          </a:p>
          <a:p>
            <a:pPr lvl="1">
              <a:buFontTx/>
              <a:buNone/>
            </a:pPr>
            <a:r>
              <a:rPr lang="de-DE" altLang="hu-HU">
                <a:cs typeface="Arial" charset="0"/>
              </a:rPr>
              <a:t>→</a:t>
            </a:r>
            <a:r>
              <a:rPr lang="hu-HU" altLang="hu-HU">
                <a:cs typeface="Arial" charset="0"/>
              </a:rPr>
              <a:t> a rendszer nem illik a reális világhoz</a:t>
            </a:r>
          </a:p>
          <a:p>
            <a:pPr>
              <a:buFontTx/>
              <a:buNone/>
            </a:pPr>
            <a:r>
              <a:rPr lang="hu-HU" altLang="hu-HU" smtClean="0">
                <a:cs typeface="Arial" charset="0"/>
              </a:rPr>
              <a:t>10</a:t>
            </a:r>
            <a:r>
              <a:rPr lang="hu-HU" altLang="hu-HU" smtClean="0">
                <a:cs typeface="Arial" charset="0"/>
              </a:rPr>
              <a:t>. a pénzrendszer igazságtalan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ellentétben áll az etikai követelményekkel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a hatalom és a jólét igazságtalan elosztása</a:t>
            </a: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a profit privatizációja, a költségek áthárítása az egész társadalomra</a:t>
            </a:r>
          </a:p>
        </p:txBody>
      </p:sp>
    </p:spTree>
    <p:extLst>
      <p:ext uri="{BB962C8B-B14F-4D97-AF65-F5344CB8AC3E}">
        <p14:creationId xmlns:p14="http://schemas.microsoft.com/office/powerpoint/2010/main" val="21353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pénz = adósság</a:t>
            </a:r>
            <a:endParaRPr lang="hu-HU"/>
          </a:p>
        </p:txBody>
      </p:sp>
      <p:pic>
        <p:nvPicPr>
          <p:cNvPr id="1026" name="Picture 2" descr="Képtalálat a következőre: „global money supply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83895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3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>
          <a:xfrm>
            <a:off x="556605" y="188641"/>
            <a:ext cx="8119690" cy="1008112"/>
          </a:xfrm>
        </p:spPr>
        <p:txBody>
          <a:bodyPr>
            <a:normAutofit/>
          </a:bodyPr>
          <a:lstStyle/>
          <a:p>
            <a:pPr algn="ctr"/>
            <a:r>
              <a:rPr lang="hu-HU" altLang="hu-HU" smtClean="0"/>
              <a:t>a természet igénybevétele</a:t>
            </a:r>
          </a:p>
        </p:txBody>
      </p:sp>
      <p:pic>
        <p:nvPicPr>
          <p:cNvPr id="27651" name="Picture 4" descr="http://www.fabianbross.de/fuss/%C3%B6kologischer%20fu%C3%9Fabdru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70008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8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megoldási javaslatok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/>
          <a:lstStyle/>
          <a:p>
            <a:r>
              <a:rPr lang="hu-HU" smtClean="0"/>
              <a:t>status quo megőrzése, szigorúbb szabályok</a:t>
            </a:r>
          </a:p>
          <a:p>
            <a:pPr lvl="1"/>
            <a:r>
              <a:rPr lang="hu-HU" smtClean="0"/>
              <a:t>a bankok megmentése közpénzből</a:t>
            </a:r>
          </a:p>
          <a:p>
            <a:pPr lvl="1"/>
            <a:r>
              <a:rPr lang="hu-HU"/>
              <a:t>a bankrendszer elárasztása jegybankpénzzel (EKB)</a:t>
            </a:r>
          </a:p>
          <a:p>
            <a:pPr lvl="1"/>
            <a:r>
              <a:rPr lang="hu-HU" smtClean="0"/>
              <a:t>saját </a:t>
            </a:r>
            <a:r>
              <a:rPr lang="hu-HU"/>
              <a:t>tőkére vonatkozó előírások szigorítása (Bázel III</a:t>
            </a:r>
            <a:r>
              <a:rPr lang="hu-HU" smtClean="0"/>
              <a:t>)</a:t>
            </a:r>
          </a:p>
          <a:p>
            <a:r>
              <a:rPr lang="hu-HU" smtClean="0"/>
              <a:t>magánpénzek (free banking, kriptovaluták)</a:t>
            </a:r>
            <a:endParaRPr lang="hu-HU" smtClean="0"/>
          </a:p>
          <a:p>
            <a:pPr lvl="1"/>
            <a:r>
              <a:rPr lang="hu-HU" smtClean="0"/>
              <a:t>a pénzfunkciók nem biztosítottak</a:t>
            </a:r>
          </a:p>
          <a:p>
            <a:pPr lvl="1"/>
            <a:r>
              <a:rPr lang="hu-HU" smtClean="0"/>
              <a:t>nem transzparens, nem fenntartható, nem igazságos</a:t>
            </a:r>
          </a:p>
          <a:p>
            <a:r>
              <a:rPr lang="hu-HU" smtClean="0"/>
              <a:t>állami pénzrendszer (közpénzrendszer) bevezetése</a:t>
            </a:r>
          </a:p>
          <a:p>
            <a:pPr lvl="1"/>
            <a:r>
              <a:rPr lang="hu-HU" smtClean="0"/>
              <a:t>digitális jegybankpénz mindenkinek</a:t>
            </a:r>
          </a:p>
          <a:p>
            <a:pPr lvl="1"/>
            <a:r>
              <a:rPr lang="hu-HU" smtClean="0"/>
              <a:t>a jegybank finanszírozza az államot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006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Ellipszis 4"/>
          <p:cNvSpPr>
            <a:spLocks noChangeArrowheads="1"/>
          </p:cNvSpPr>
          <p:nvPr/>
        </p:nvSpPr>
        <p:spPr bwMode="auto">
          <a:xfrm>
            <a:off x="1839913" y="765175"/>
            <a:ext cx="5526087" cy="5327650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5" y="2843213"/>
            <a:ext cx="14636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5589588"/>
            <a:ext cx="14017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80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475" y="2911475"/>
            <a:ext cx="1035050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Szövegdoboz 8"/>
          <p:cNvSpPr txBox="1">
            <a:spLocks noChangeArrowheads="1"/>
          </p:cNvSpPr>
          <p:nvPr/>
        </p:nvSpPr>
        <p:spPr bwMode="auto">
          <a:xfrm>
            <a:off x="2216726" y="2420888"/>
            <a:ext cx="477246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smtClean="0">
                <a:solidFill>
                  <a:srgbClr val="00B050"/>
                </a:solidFill>
              </a:rPr>
              <a:t>kizárólag </a:t>
            </a:r>
            <a:r>
              <a:rPr lang="hu-HU" altLang="hu-HU" sz="2000">
                <a:solidFill>
                  <a:srgbClr val="00B050"/>
                </a:solidFill>
              </a:rPr>
              <a:t>törvényes fizetőeszköz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a jegybanktól: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készpénz vagy számlapénz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2000">
              <a:solidFill>
                <a:srgbClr val="00B05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1. pénzteremtés (jegybank)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2. hitelezés a meglévő pénzből (bankok)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33274" y="367677"/>
            <a:ext cx="25825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smtClean="0">
                <a:solidFill>
                  <a:schemeClr val="tx2"/>
                </a:solidFill>
              </a:rPr>
              <a:t>az állami</a:t>
            </a:r>
          </a:p>
          <a:p>
            <a:r>
              <a:rPr lang="hu-HU" sz="3200" b="1" smtClean="0">
                <a:solidFill>
                  <a:schemeClr val="tx2"/>
                </a:solidFill>
              </a:rPr>
              <a:t>pénzrendszer</a:t>
            </a:r>
            <a:endParaRPr lang="hu-HU" sz="3200" b="1">
              <a:solidFill>
                <a:schemeClr val="tx2"/>
              </a:solidFill>
            </a:endParaRPr>
          </a:p>
        </p:txBody>
      </p:sp>
      <p:pic>
        <p:nvPicPr>
          <p:cNvPr id="11" name="Picture 2" descr="H:\Dok\levelek\képek\mnb_logo.jpg"/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845" y="367675"/>
            <a:ext cx="1378621" cy="137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7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mtClean="0"/>
              <a:t>az állami pénzrendszer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896544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mtClean="0"/>
              <a:t>kizárólag a jegybank teremthet pénzt</a:t>
            </a:r>
          </a:p>
          <a:p>
            <a:pPr lvl="1"/>
            <a:r>
              <a:rPr lang="hu-HU" altLang="hu-HU" smtClean="0"/>
              <a:t>a pénzteremtés közfeladat</a:t>
            </a:r>
            <a:r>
              <a:rPr lang="hu-HU" altLang="hu-HU" smtClean="0"/>
              <a:t>, </a:t>
            </a:r>
            <a:r>
              <a:rPr lang="hu-HU" altLang="hu-HU" smtClean="0"/>
              <a:t>mert </a:t>
            </a:r>
            <a:r>
              <a:rPr lang="hu-HU" altLang="hu-HU" smtClean="0"/>
              <a:t>az ország fizetőeszköze közjószág</a:t>
            </a:r>
            <a:endParaRPr lang="de-CH" altLang="hu-HU" smtClean="0"/>
          </a:p>
          <a:p>
            <a:pPr lvl="1"/>
            <a:r>
              <a:rPr lang="hu-HU" altLang="hu-HU" smtClean="0"/>
              <a:t>mert munkájával mindenki hozzájárul a pénz vásárlóerejéhez</a:t>
            </a:r>
            <a:endParaRPr lang="de-CH" altLang="hu-HU" smtClean="0"/>
          </a:p>
          <a:p>
            <a:pPr lvl="1"/>
            <a:r>
              <a:rPr lang="hu-HU" altLang="hu-HU" smtClean="0"/>
              <a:t>ezért a demokratikus </a:t>
            </a:r>
            <a:r>
              <a:rPr lang="hu-HU" altLang="hu-HU" smtClean="0"/>
              <a:t>ellenőrzés alatt álló </a:t>
            </a:r>
            <a:r>
              <a:rPr lang="hu-HU" altLang="hu-HU" smtClean="0"/>
              <a:t>jegybank </a:t>
            </a:r>
            <a:r>
              <a:rPr lang="hu-HU" altLang="hu-HU" smtClean="0"/>
              <a:t>feladatát képezi</a:t>
            </a:r>
            <a:endParaRPr lang="de-CH" altLang="hu-HU" smtClean="0"/>
          </a:p>
          <a:p>
            <a:pPr lvl="1"/>
            <a:r>
              <a:rPr lang="hu-HU" altLang="hu-HU" smtClean="0"/>
              <a:t>a bankok egyéni érdekeitől függetlenül történik</a:t>
            </a:r>
            <a:endParaRPr lang="de-CH" altLang="hu-HU" smtClean="0"/>
          </a:p>
          <a:p>
            <a:pPr lvl="1"/>
            <a:r>
              <a:rPr lang="hu-HU" altLang="hu-HU" smtClean="0"/>
              <a:t>a teljes társadalom érdekében, a közjó </a:t>
            </a:r>
            <a:r>
              <a:rPr lang="hu-HU" altLang="hu-HU" smtClean="0"/>
              <a:t>szolgálatában</a:t>
            </a:r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186908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1"/>
            <a:ext cx="8074471" cy="1008112"/>
          </a:xfrm>
        </p:spPr>
        <p:txBody>
          <a:bodyPr/>
          <a:lstStyle/>
          <a:p>
            <a:pPr algn="ctr" eaLnBrk="1" hangingPunct="1"/>
            <a:r>
              <a:rPr lang="hu-HU" altLang="hu-HU"/>
              <a:t>az állami pénzrendszer</a:t>
            </a:r>
            <a:endParaRPr lang="hu-HU" altLang="hu-HU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628800"/>
            <a:ext cx="8085584" cy="4536504"/>
          </a:xfrm>
        </p:spPr>
        <p:txBody>
          <a:bodyPr/>
          <a:lstStyle/>
          <a:p>
            <a:r>
              <a:rPr lang="hu-HU" altLang="hu-HU"/>
              <a:t>a bankok nem teremthetnek többé pénzt</a:t>
            </a:r>
          </a:p>
          <a:p>
            <a:pPr lvl="1"/>
            <a:r>
              <a:rPr lang="hu-HU" altLang="hu-HU"/>
              <a:t>a bankok pénzközvetítőkké válnak</a:t>
            </a:r>
          </a:p>
          <a:p>
            <a:pPr lvl="1"/>
            <a:r>
              <a:rPr lang="hu-HU" altLang="hu-HU" smtClean="0"/>
              <a:t>a </a:t>
            </a:r>
            <a:r>
              <a:rPr lang="hu-HU" altLang="hu-HU"/>
              <a:t>banki számlapénz törvényes </a:t>
            </a:r>
            <a:r>
              <a:rPr lang="hu-HU" altLang="hu-HU"/>
              <a:t>fizetőeszköz </a:t>
            </a:r>
            <a:r>
              <a:rPr lang="hu-HU" altLang="hu-HU" smtClean="0"/>
              <a:t>lesz</a:t>
            </a:r>
            <a:endParaRPr lang="hu-HU" altLang="hu-HU" smtClean="0"/>
          </a:p>
          <a:p>
            <a:pPr lvl="1"/>
            <a:r>
              <a:rPr lang="hu-HU" altLang="hu-HU" smtClean="0"/>
              <a:t>a </a:t>
            </a:r>
            <a:r>
              <a:rPr lang="hu-HU" altLang="hu-HU" smtClean="0"/>
              <a:t>látra szóló és lekötött betétek elkülönülnek</a:t>
            </a:r>
            <a:endParaRPr lang="de-CH" altLang="hu-HU" smtClean="0"/>
          </a:p>
          <a:p>
            <a:pPr lvl="1"/>
            <a:r>
              <a:rPr lang="hu-HU" altLang="hu-HU" smtClean="0"/>
              <a:t>a látra szóló betétek</a:t>
            </a:r>
            <a:r>
              <a:rPr lang="de-CH" altLang="hu-HU" smtClean="0"/>
              <a:t> </a:t>
            </a:r>
            <a:r>
              <a:rPr lang="hu-HU" altLang="hu-HU" smtClean="0"/>
              <a:t>olyan biztonságossá válnak, mint a készpénz, mert a banki mérlegből kikerülnek</a:t>
            </a:r>
          </a:p>
          <a:p>
            <a:pPr lvl="1"/>
            <a:r>
              <a:rPr lang="hu-HU" altLang="hu-HU" smtClean="0"/>
              <a:t>a lekötött betéteket a bankok hitelnyújtásra </a:t>
            </a:r>
            <a:r>
              <a:rPr lang="hu-HU" altLang="hu-HU" smtClean="0"/>
              <a:t>használhatják</a:t>
            </a:r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83028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/>
              <a:t>az állami pénzrendszer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1600200"/>
            <a:ext cx="8208912" cy="4997152"/>
          </a:xfrm>
        </p:spPr>
        <p:txBody>
          <a:bodyPr/>
          <a:lstStyle/>
          <a:p>
            <a:r>
              <a:rPr lang="hu-HU" altLang="hu-HU" smtClean="0"/>
              <a:t>adósságmentes pénzteremtés</a:t>
            </a:r>
            <a:endParaRPr lang="de-CH" altLang="hu-HU" smtClean="0"/>
          </a:p>
          <a:p>
            <a:pPr lvl="1"/>
            <a:r>
              <a:rPr lang="hu-HU" altLang="hu-HU" smtClean="0"/>
              <a:t>a pénzteremtés </a:t>
            </a:r>
            <a:r>
              <a:rPr lang="de-CH" altLang="hu-HU" smtClean="0"/>
              <a:t>(</a:t>
            </a:r>
            <a:r>
              <a:rPr lang="hu-HU" altLang="hu-HU" smtClean="0"/>
              <a:t>jegybank</a:t>
            </a:r>
            <a:r>
              <a:rPr lang="de-CH" altLang="hu-HU" smtClean="0"/>
              <a:t>)</a:t>
            </a:r>
            <a:r>
              <a:rPr lang="hu-HU" altLang="hu-HU" smtClean="0"/>
              <a:t> függetlenné válik a hitelezéstől (kereskedelmi bankok)</a:t>
            </a:r>
            <a:endParaRPr lang="de-CH" altLang="hu-HU" smtClean="0"/>
          </a:p>
          <a:p>
            <a:pPr lvl="1"/>
            <a:r>
              <a:rPr lang="hu-HU" altLang="hu-HU" smtClean="0"/>
              <a:t>a pénzmennyiség növelhető az adósság növekedése nélkül</a:t>
            </a:r>
            <a:endParaRPr lang="de-CH" altLang="hu-HU" smtClean="0"/>
          </a:p>
          <a:p>
            <a:pPr lvl="1"/>
            <a:r>
              <a:rPr lang="hu-HU" altLang="hu-HU" smtClean="0"/>
              <a:t>a pénzmennyiség a reálgazdasághoz igazítható</a:t>
            </a:r>
            <a:r>
              <a:rPr lang="de-CH" altLang="hu-HU" smtClean="0"/>
              <a:t>: </a:t>
            </a:r>
            <a:r>
              <a:rPr lang="hu-HU" altLang="hu-HU" smtClean="0"/>
              <a:t>stabil vásárlóerő, nincsenek spekulációs buborékok</a:t>
            </a:r>
          </a:p>
          <a:p>
            <a:pPr lvl="1"/>
            <a:r>
              <a:rPr lang="hu-HU" altLang="hu-HU" smtClean="0"/>
              <a:t>az adósság és a kamatterhek </a:t>
            </a:r>
            <a:r>
              <a:rPr lang="hu-HU" altLang="hu-HU" smtClean="0"/>
              <a:t>csökkennek</a:t>
            </a:r>
            <a:endParaRPr lang="de-CH" altLang="hu-HU" smtClean="0"/>
          </a:p>
        </p:txBody>
      </p:sp>
    </p:spTree>
    <p:extLst>
      <p:ext uri="{BB962C8B-B14F-4D97-AF65-F5344CB8AC3E}">
        <p14:creationId xmlns:p14="http://schemas.microsoft.com/office/powerpoint/2010/main" val="334082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/>
              <a:t>az állami pénzrendszer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5069160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mtClean="0"/>
              <a:t>az új pénz állami kiadások útján kerül forgalomba</a:t>
            </a:r>
          </a:p>
          <a:p>
            <a:pPr lvl="1"/>
            <a:r>
              <a:rPr lang="hu-HU" altLang="hu-HU" smtClean="0"/>
              <a:t>az új pénzt a jegybank befizeti az államkasszába</a:t>
            </a:r>
          </a:p>
          <a:p>
            <a:pPr lvl="1"/>
            <a:r>
              <a:rPr lang="hu-HU" altLang="hu-HU" smtClean="0"/>
              <a:t>a pénzteremtés az egész társadalom céljait szolgálja</a:t>
            </a:r>
          </a:p>
          <a:p>
            <a:pPr lvl="1"/>
            <a:r>
              <a:rPr lang="hu-HU" altLang="hu-HU" smtClean="0"/>
              <a:t>a pénz közkiadások finanszírozása fordítható: egészségügy, oktatás, infrastruktúra</a:t>
            </a:r>
          </a:p>
          <a:p>
            <a:pPr lvl="1"/>
            <a:r>
              <a:rPr lang="hu-HU" altLang="hu-HU" smtClean="0"/>
              <a:t>csökkenthető az államadósság</a:t>
            </a:r>
          </a:p>
          <a:p>
            <a:pPr lvl="1"/>
            <a:r>
              <a:rPr lang="hu-HU" altLang="hu-HU" smtClean="0"/>
              <a:t>bővül a </a:t>
            </a:r>
            <a:r>
              <a:rPr lang="hu-HU" altLang="hu-HU" smtClean="0"/>
              <a:t>politikai </a:t>
            </a:r>
            <a:r>
              <a:rPr lang="hu-HU" altLang="hu-HU" smtClean="0"/>
              <a:t>mozgástér: erősödik a demokrácia </a:t>
            </a:r>
          </a:p>
          <a:p>
            <a:pPr lvl="1"/>
            <a:r>
              <a:rPr lang="hu-HU" altLang="hu-HU" smtClean="0"/>
              <a:t>korlátozza a pénzügyi oligarchia </a:t>
            </a:r>
            <a:r>
              <a:rPr lang="hu-HU" altLang="hu-HU" smtClean="0"/>
              <a:t>hatalmát</a:t>
            </a:r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58868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mtClean="0"/>
              <a:t>a pénzrendszer</a:t>
            </a:r>
            <a:endParaRPr lang="de-DE" altLang="hu-HU" smtClean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611559" y="1556792"/>
            <a:ext cx="8086353" cy="5112022"/>
          </a:xfrm>
        </p:spPr>
        <p:txBody>
          <a:bodyPr>
            <a:normAutofit/>
          </a:bodyPr>
          <a:lstStyle/>
          <a:p>
            <a:r>
              <a:rPr lang="hu-HU" altLang="hu-HU" smtClean="0"/>
              <a:t>a pénzrendszer szerepét a gazdaságtudományban és a társadalmi vitákban elhanyagolják</a:t>
            </a:r>
          </a:p>
          <a:p>
            <a:r>
              <a:rPr lang="hu-HU" altLang="hu-HU" smtClean="0"/>
              <a:t>a pénz nem semleges, hanem a gazdaságot és társadalmat irányító és meghatározó eszköz</a:t>
            </a:r>
          </a:p>
          <a:p>
            <a:r>
              <a:rPr lang="hu-HU" altLang="hu-HU" smtClean="0"/>
              <a:t>fenntartható pénzrendszer nélkül nincs:</a:t>
            </a:r>
          </a:p>
          <a:p>
            <a:pPr marL="714375" lvl="1" indent="-347663">
              <a:buNone/>
            </a:pPr>
            <a:r>
              <a:rPr lang="hu-HU" altLang="hu-HU" smtClean="0">
                <a:solidFill>
                  <a:srgbClr val="FF0000"/>
                </a:solidFill>
              </a:rPr>
              <a:t>a) gazdasági fenntarthatóság: stabilitás</a:t>
            </a:r>
            <a:r>
              <a:rPr lang="hu-HU" altLang="hu-HU">
                <a:solidFill>
                  <a:srgbClr val="FF0000"/>
                </a:solidFill>
              </a:rPr>
              <a:t>, biztonság, </a:t>
            </a:r>
            <a:r>
              <a:rPr lang="hu-HU" altLang="hu-HU" smtClean="0">
                <a:solidFill>
                  <a:srgbClr val="FF0000"/>
                </a:solidFill>
              </a:rPr>
              <a:t>méltányosság</a:t>
            </a:r>
          </a:p>
          <a:p>
            <a:pPr marL="714375" lvl="1" indent="-347663">
              <a:buNone/>
            </a:pPr>
            <a:r>
              <a:rPr lang="hu-HU" altLang="hu-HU" smtClean="0">
                <a:solidFill>
                  <a:srgbClr val="FF9900"/>
                </a:solidFill>
              </a:rPr>
              <a:t>b) társadalmi fenntarthatóság: igazságosság</a:t>
            </a:r>
            <a:r>
              <a:rPr lang="hu-HU" altLang="hu-HU">
                <a:solidFill>
                  <a:srgbClr val="FF9900"/>
                </a:solidFill>
              </a:rPr>
              <a:t>, közjó, </a:t>
            </a:r>
            <a:r>
              <a:rPr lang="hu-HU" altLang="hu-HU" smtClean="0">
                <a:solidFill>
                  <a:srgbClr val="FF9900"/>
                </a:solidFill>
              </a:rPr>
              <a:t>szabadság</a:t>
            </a:r>
          </a:p>
          <a:p>
            <a:pPr marL="714375" lvl="1" indent="-347663">
              <a:buNone/>
            </a:pPr>
            <a:r>
              <a:rPr lang="hu-HU" altLang="hu-HU" smtClean="0">
                <a:solidFill>
                  <a:srgbClr val="00B050"/>
                </a:solidFill>
              </a:rPr>
              <a:t>c) természeti fenntarthatóság: </a:t>
            </a:r>
            <a:r>
              <a:rPr lang="hu-HU" altLang="hu-HU" smtClean="0">
                <a:solidFill>
                  <a:srgbClr val="00B050"/>
                </a:solidFill>
              </a:rPr>
              <a:t>mértékletesség, </a:t>
            </a:r>
            <a:r>
              <a:rPr lang="hu-HU" altLang="hu-HU" smtClean="0">
                <a:solidFill>
                  <a:srgbClr val="00B050"/>
                </a:solidFill>
              </a:rPr>
              <a:t>környezetvédelem</a:t>
            </a:r>
            <a:r>
              <a:rPr lang="hu-HU" altLang="hu-HU">
                <a:solidFill>
                  <a:srgbClr val="00B050"/>
                </a:solidFill>
              </a:rPr>
              <a:t>, </a:t>
            </a:r>
            <a:r>
              <a:rPr lang="hu-HU" altLang="hu-HU" smtClean="0">
                <a:solidFill>
                  <a:srgbClr val="00B050"/>
                </a:solidFill>
              </a:rPr>
              <a:t>hatékonyság</a:t>
            </a:r>
            <a:endParaRPr lang="hu-HU" altLang="hu-HU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07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francia államadósság</a:t>
            </a:r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687593"/>
            <a:ext cx="627065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7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állami pluszbevételek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4709120"/>
          </a:xfrm>
        </p:spPr>
        <p:txBody>
          <a:bodyPr/>
          <a:lstStyle/>
          <a:p>
            <a:r>
              <a:rPr lang="hu-HU" smtClean="0">
                <a:solidFill>
                  <a:srgbClr val="00B050"/>
                </a:solidFill>
              </a:rPr>
              <a:t>évente</a:t>
            </a:r>
            <a:r>
              <a:rPr lang="hu-HU" smtClean="0"/>
              <a:t> a pénzmennyiség bővüléséből</a:t>
            </a:r>
          </a:p>
          <a:p>
            <a:pPr lvl="1"/>
            <a:r>
              <a:rPr lang="hu-HU"/>
              <a:t>pénzmennyiség </a:t>
            </a:r>
            <a:r>
              <a:rPr lang="hu-HU" smtClean="0"/>
              <a:t>(M1: készpénz, számlapénz) hazánkban 2006 </a:t>
            </a:r>
            <a:r>
              <a:rPr lang="hu-HU" smtClean="0">
                <a:sym typeface="Symbol"/>
              </a:rPr>
              <a:t></a:t>
            </a:r>
            <a:r>
              <a:rPr lang="hu-HU" smtClean="0"/>
              <a:t> 2016: 5833 </a:t>
            </a:r>
            <a:r>
              <a:rPr lang="hu-HU">
                <a:sym typeface="Symbol"/>
              </a:rPr>
              <a:t> </a:t>
            </a:r>
            <a:r>
              <a:rPr lang="hu-HU" smtClean="0"/>
              <a:t>16010 milliárd forint</a:t>
            </a:r>
          </a:p>
          <a:p>
            <a:pPr lvl="1"/>
            <a:r>
              <a:rPr lang="hu-HU" smtClean="0">
                <a:solidFill>
                  <a:srgbClr val="00B050"/>
                </a:solidFill>
              </a:rPr>
              <a:t>1000 milliárd forint </a:t>
            </a:r>
            <a:r>
              <a:rPr lang="hu-HU" smtClean="0"/>
              <a:t>évente</a:t>
            </a:r>
          </a:p>
          <a:p>
            <a:r>
              <a:rPr lang="hu-HU" smtClean="0">
                <a:solidFill>
                  <a:srgbClr val="FF9900"/>
                </a:solidFill>
              </a:rPr>
              <a:t>egyszeri</a:t>
            </a:r>
            <a:r>
              <a:rPr lang="hu-HU" smtClean="0"/>
              <a:t> bevétel az átállást követően</a:t>
            </a:r>
          </a:p>
          <a:p>
            <a:pPr lvl="1"/>
            <a:r>
              <a:rPr lang="hu-HU" smtClean="0"/>
              <a:t>2016 végén: látra szóló betétek a ker-bankoknál: </a:t>
            </a:r>
            <a:r>
              <a:rPr lang="hu-HU" smtClean="0">
                <a:solidFill>
                  <a:srgbClr val="FF9900"/>
                </a:solidFill>
              </a:rPr>
              <a:t>11646 milliárd forint </a:t>
            </a:r>
            <a:r>
              <a:rPr lang="hu-HU" smtClean="0"/>
              <a:t>(a magyar államadósság fele)</a:t>
            </a:r>
          </a:p>
          <a:p>
            <a:pPr lvl="1"/>
            <a:r>
              <a:rPr lang="hu-HU" smtClean="0"/>
              <a:t>ez a pénz az átállás pillanatában jegybankpénzzé válik, amivel a bankok a jegybanknak tartoznak és amit a hitelek törlesztésének ütemében neki visszafizetnek</a:t>
            </a:r>
          </a:p>
        </p:txBody>
      </p:sp>
    </p:spTree>
    <p:extLst>
      <p:ext uri="{BB962C8B-B14F-4D97-AF65-F5344CB8AC3E}">
        <p14:creationId xmlns:p14="http://schemas.microsoft.com/office/powerpoint/2010/main" val="569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/>
              <a:t>az állami pénzrendszer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00807"/>
            <a:ext cx="8003232" cy="1512169"/>
          </a:xfrm>
        </p:spPr>
        <p:txBody>
          <a:bodyPr/>
          <a:lstStyle/>
          <a:p>
            <a:r>
              <a:rPr lang="hu-HU" smtClean="0"/>
              <a:t>a fenntartható pénzrendszer </a:t>
            </a:r>
            <a:r>
              <a:rPr lang="hu-HU" i="1" smtClean="0"/>
              <a:t>szükséges</a:t>
            </a:r>
            <a:r>
              <a:rPr lang="hu-HU" smtClean="0"/>
              <a:t>, de </a:t>
            </a:r>
            <a:r>
              <a:rPr lang="hu-HU" i="1" smtClean="0"/>
              <a:t>nem elégséges</a:t>
            </a:r>
            <a:r>
              <a:rPr lang="hu-HU"/>
              <a:t> </a:t>
            </a:r>
            <a:r>
              <a:rPr lang="hu-HU" smtClean="0"/>
              <a:t>feltétele a fenntartható gazdaságnak és </a:t>
            </a:r>
            <a:r>
              <a:rPr lang="hu-HU"/>
              <a:t>társadalomnak </a:t>
            </a:r>
            <a:endParaRPr lang="de-CH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3661811"/>
            <a:ext cx="1978947" cy="2059905"/>
          </a:xfrm>
          <a:prstGeom prst="rect">
            <a:avLst/>
          </a:prstGeom>
        </p:spPr>
      </p:pic>
      <p:pic>
        <p:nvPicPr>
          <p:cNvPr id="7" name="Grafik 8">
            <a:extLst>
              <a:ext uri="{FF2B5EF4-FFF2-40B4-BE49-F238E27FC236}">
                <a16:creationId xmlns="" xmlns:a16="http://schemas.microsoft.com/office/drawing/2014/main" id="{75D88288-934E-4EFB-A148-32CDFC9E38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550369"/>
            <a:ext cx="4536504" cy="228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3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1259632" y="116632"/>
            <a:ext cx="6552728" cy="655272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2051720" y="765175"/>
            <a:ext cx="5040560" cy="5256114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54120" y="5229200"/>
            <a:ext cx="183575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600" smtClean="0">
                <a:solidFill>
                  <a:prstClr val="black"/>
                </a:solidFill>
              </a:rPr>
              <a:t>társadalom</a:t>
            </a:r>
            <a:endParaRPr lang="de-DE" altLang="hu-HU" sz="2600">
              <a:solidFill>
                <a:prstClr val="black"/>
              </a:solidFill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771775" y="1557338"/>
            <a:ext cx="3600450" cy="3455838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08400" y="4365625"/>
            <a:ext cx="163378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600" smtClean="0">
                <a:solidFill>
                  <a:prstClr val="black"/>
                </a:solidFill>
              </a:rPr>
              <a:t>gazdaság</a:t>
            </a:r>
            <a:endParaRPr lang="de-DE" altLang="hu-HU" sz="2600">
              <a:solidFill>
                <a:prstClr val="black"/>
              </a:solidFill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492500" y="2205038"/>
            <a:ext cx="2087563" cy="20161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600" smtClean="0">
                <a:solidFill>
                  <a:prstClr val="black"/>
                </a:solidFill>
              </a:rPr>
              <a:t>pénzrendszer</a:t>
            </a:r>
            <a:endParaRPr lang="de-DE" altLang="hu-HU" sz="2600">
              <a:solidFill>
                <a:prstClr val="black"/>
              </a:solidFill>
            </a:endParaRPr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4427538" y="3716338"/>
            <a:ext cx="0" cy="71913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4427538" y="4781210"/>
            <a:ext cx="0" cy="5762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88665" y="134774"/>
            <a:ext cx="21419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b="1" smtClean="0">
                <a:solidFill>
                  <a:srgbClr val="CC0000"/>
                </a:solidFill>
              </a:rPr>
              <a:t>gazdasági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b="1" smtClean="0">
                <a:solidFill>
                  <a:srgbClr val="CC0000"/>
                </a:solidFill>
              </a:rPr>
              <a:t>kritériumok</a:t>
            </a:r>
            <a:endParaRPr lang="de-DE" altLang="hu-HU" sz="2800" b="1">
              <a:solidFill>
                <a:srgbClr val="CC0000"/>
              </a:solidFill>
            </a:endParaRP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6876256" y="162542"/>
            <a:ext cx="212372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b="1" smtClean="0">
                <a:solidFill>
                  <a:srgbClr val="008000"/>
                </a:solidFill>
              </a:rPr>
              <a:t>etikai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b="1" smtClean="0">
                <a:solidFill>
                  <a:srgbClr val="008000"/>
                </a:solidFill>
              </a:rPr>
              <a:t>kritériumok</a:t>
            </a:r>
            <a:endParaRPr lang="de-DE" altLang="hu-HU" sz="2800" b="1">
              <a:solidFill>
                <a:srgbClr val="008000"/>
              </a:solidFill>
            </a:endParaRPr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4572000" y="4761960"/>
            <a:ext cx="0" cy="5762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V="1">
            <a:off x="4572000" y="3716338"/>
            <a:ext cx="0" cy="720725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711375" y="6093296"/>
            <a:ext cx="1649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600" smtClean="0">
                <a:solidFill>
                  <a:prstClr val="black"/>
                </a:solidFill>
              </a:rPr>
              <a:t>természet</a:t>
            </a:r>
            <a:endParaRPr lang="de-DE" altLang="hu-HU" sz="2600">
              <a:solidFill>
                <a:prstClr val="black"/>
              </a:solidFill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406600" y="5671571"/>
            <a:ext cx="0" cy="576262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4572000" y="5634867"/>
            <a:ext cx="0" cy="57626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57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 animBg="1"/>
      <p:bldP spid="100360" grpId="0" animBg="1"/>
      <p:bldP spid="100361" grpId="0"/>
      <p:bldP spid="100362" grpId="0"/>
      <p:bldP spid="100363" grpId="0" animBg="1"/>
      <p:bldP spid="100364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mtClean="0"/>
              <a:t>elterjedt pénzelmélet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600200"/>
            <a:ext cx="8136904" cy="25892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mtClean="0"/>
              <a:t>a) a bankok mint pénzközvetítők:</a:t>
            </a:r>
          </a:p>
          <a:p>
            <a:pPr marL="357188" indent="-357188">
              <a:buFontTx/>
              <a:buNone/>
              <a:defRPr/>
            </a:pPr>
            <a:r>
              <a:rPr lang="hu-HU" smtClean="0"/>
              <a:t>			</a:t>
            </a:r>
            <a:endParaRPr lang="hu-HU" smtClean="0">
              <a:solidFill>
                <a:srgbClr val="7030A0"/>
              </a:solidFill>
            </a:endParaRPr>
          </a:p>
          <a:p>
            <a:pPr marL="357188" indent="-357188">
              <a:buFontTx/>
              <a:buNone/>
              <a:defRPr/>
            </a:pPr>
            <a:endParaRPr lang="hu-HU">
              <a:solidFill>
                <a:srgbClr val="7030A0"/>
              </a:solidFill>
            </a:endParaRPr>
          </a:p>
          <a:p>
            <a:pPr marL="357188" indent="-357188">
              <a:buFontTx/>
              <a:buNone/>
              <a:defRPr/>
            </a:pPr>
            <a:r>
              <a:rPr lang="hu-HU" smtClean="0"/>
              <a:t>b) pénzmultiplikáció:</a:t>
            </a:r>
          </a:p>
          <a:p>
            <a:pPr marL="357188" indent="-357188">
              <a:buFontTx/>
              <a:buNone/>
              <a:defRPr/>
            </a:pPr>
            <a:endParaRPr lang="hu-HU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88" y="2184400"/>
            <a:ext cx="1317625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Egyenes összekötő nyíllal 6"/>
          <p:cNvCxnSpPr/>
          <p:nvPr/>
        </p:nvCxnSpPr>
        <p:spPr>
          <a:xfrm>
            <a:off x="2555875" y="2708275"/>
            <a:ext cx="1152525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5568950" y="2695575"/>
            <a:ext cx="1152525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88" y="4292600"/>
            <a:ext cx="1317625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Egyenes összekötő nyíllal 13"/>
          <p:cNvCxnSpPr/>
          <p:nvPr/>
        </p:nvCxnSpPr>
        <p:spPr>
          <a:xfrm flipH="1">
            <a:off x="2655888" y="5167313"/>
            <a:ext cx="952500" cy="64928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>
            <a:off x="5568950" y="5167313"/>
            <a:ext cx="874713" cy="64452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/>
          <p:cNvSpPr txBox="1">
            <a:spLocks noChangeArrowheads="1"/>
          </p:cNvSpPr>
          <p:nvPr/>
        </p:nvSpPr>
        <p:spPr bwMode="auto">
          <a:xfrm>
            <a:off x="899592" y="2416175"/>
            <a:ext cx="15279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mtClean="0">
                <a:solidFill>
                  <a:srgbClr val="C00000"/>
                </a:solidFill>
              </a:rPr>
              <a:t>betétek</a:t>
            </a:r>
            <a:endParaRPr lang="hu-HU" altLang="hu-HU">
              <a:solidFill>
                <a:srgbClr val="C00000"/>
              </a:solidFill>
            </a:endParaRPr>
          </a:p>
        </p:txBody>
      </p:sp>
      <p:sp>
        <p:nvSpPr>
          <p:cNvPr id="17" name="Szövegdoboz 16"/>
          <p:cNvSpPr txBox="1">
            <a:spLocks noChangeArrowheads="1"/>
          </p:cNvSpPr>
          <p:nvPr/>
        </p:nvSpPr>
        <p:spPr bwMode="auto">
          <a:xfrm>
            <a:off x="6875463" y="2416175"/>
            <a:ext cx="136928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mtClean="0">
                <a:solidFill>
                  <a:srgbClr val="7030A0"/>
                </a:solidFill>
              </a:rPr>
              <a:t>hitelek</a:t>
            </a:r>
            <a:endParaRPr lang="hu-HU" altLang="hu-HU">
              <a:solidFill>
                <a:srgbClr val="7030A0"/>
              </a:solidFill>
            </a:endParaRPr>
          </a:p>
        </p:txBody>
      </p:sp>
      <p:sp>
        <p:nvSpPr>
          <p:cNvPr id="18" name="Szövegdoboz 17"/>
          <p:cNvSpPr txBox="1">
            <a:spLocks noChangeArrowheads="1"/>
          </p:cNvSpPr>
          <p:nvPr/>
        </p:nvSpPr>
        <p:spPr bwMode="auto">
          <a:xfrm>
            <a:off x="1331913" y="5849938"/>
            <a:ext cx="1960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mtClean="0">
                <a:solidFill>
                  <a:srgbClr val="C00000"/>
                </a:solidFill>
              </a:rPr>
              <a:t>tartalékok</a:t>
            </a:r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19" name="Szövegdoboz 18"/>
          <p:cNvSpPr txBox="1">
            <a:spLocks noChangeArrowheads="1"/>
          </p:cNvSpPr>
          <p:nvPr/>
        </p:nvSpPr>
        <p:spPr bwMode="auto">
          <a:xfrm>
            <a:off x="3340733" y="5845175"/>
            <a:ext cx="246253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mtClean="0">
                <a:solidFill>
                  <a:srgbClr val="0070C0"/>
                </a:solidFill>
              </a:rPr>
              <a:t>sokszorozva</a:t>
            </a:r>
            <a:endParaRPr lang="hu-HU" altLang="hu-HU">
              <a:solidFill>
                <a:prstClr val="black"/>
              </a:solidFill>
            </a:endParaRPr>
          </a:p>
        </p:txBody>
      </p:sp>
      <p:sp>
        <p:nvSpPr>
          <p:cNvPr id="20" name="Szövegdoboz 19"/>
          <p:cNvSpPr txBox="1">
            <a:spLocks noChangeArrowheads="1"/>
          </p:cNvSpPr>
          <p:nvPr/>
        </p:nvSpPr>
        <p:spPr bwMode="auto">
          <a:xfrm>
            <a:off x="5891213" y="5848350"/>
            <a:ext cx="1960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57188" indent="-35718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mtClean="0">
                <a:solidFill>
                  <a:srgbClr val="7030A0"/>
                </a:solidFill>
              </a:rPr>
              <a:t>betétekké</a:t>
            </a:r>
            <a:endParaRPr lang="hu-HU" altLang="hu-HU">
              <a:solidFill>
                <a:srgbClr val="7030A0"/>
              </a:solidFill>
            </a:endParaRPr>
          </a:p>
        </p:txBody>
      </p:sp>
      <p:cxnSp>
        <p:nvCxnSpPr>
          <p:cNvPr id="22" name="Egyenes összekötő 21"/>
          <p:cNvCxnSpPr/>
          <p:nvPr/>
        </p:nvCxnSpPr>
        <p:spPr>
          <a:xfrm flipV="1">
            <a:off x="539750" y="1626134"/>
            <a:ext cx="7777163" cy="475138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H="1" flipV="1">
            <a:off x="899592" y="1629489"/>
            <a:ext cx="7624763" cy="4787899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/>
          <p:cNvSpPr txBox="1"/>
          <p:nvPr/>
        </p:nvSpPr>
        <p:spPr>
          <a:xfrm>
            <a:off x="6145212" y="3515606"/>
            <a:ext cx="1908536" cy="101566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hu-HU" sz="6000" smtClean="0">
                <a:solidFill>
                  <a:srgbClr val="FF0000"/>
                </a:solidFill>
              </a:rPr>
              <a:t>téves!</a:t>
            </a:r>
            <a:endParaRPr lang="hu-HU" sz="6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3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u-HU" altLang="hu-HU" smtClean="0"/>
              <a:t>valós pénzteremtés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600200"/>
            <a:ext cx="8075240" cy="506916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mtClean="0"/>
              <a:t>nem </a:t>
            </a:r>
            <a:r>
              <a:rPr lang="hu-HU" altLang="hu-HU"/>
              <a:t>a betétekből nyújt a bank </a:t>
            </a:r>
            <a:r>
              <a:rPr lang="hu-HU" altLang="hu-HU" smtClean="0"/>
              <a:t>hiteleket, hanem:</a:t>
            </a:r>
          </a:p>
          <a:p>
            <a:pPr lvl="1" eaLnBrk="1" hangingPunct="1">
              <a:defRPr/>
            </a:pPr>
            <a:r>
              <a:rPr lang="hu-HU" altLang="hu-HU" smtClean="0"/>
              <a:t>hitelezés útján keletkeznek a bankbetétek</a:t>
            </a:r>
            <a:endParaRPr lang="hu-HU" altLang="hu-HU" sz="1400" smtClean="0"/>
          </a:p>
          <a:p>
            <a:pPr marL="457200" lvl="1" indent="0" eaLnBrk="1" hangingPunct="1">
              <a:buFontTx/>
              <a:buNone/>
              <a:defRPr/>
            </a:pPr>
            <a:r>
              <a:rPr lang="hu-HU" altLang="hu-HU" smtClean="0"/>
              <a:t>			</a:t>
            </a:r>
            <a:r>
              <a:rPr lang="hu-HU" altLang="hu-HU" smtClean="0">
                <a:solidFill>
                  <a:srgbClr val="C00000"/>
                </a:solidFill>
              </a:rPr>
              <a:t>a bank mérlege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hu-HU" altLang="hu-HU" smtClean="0">
                <a:solidFill>
                  <a:srgbClr val="C00000"/>
                </a:solidFill>
              </a:rPr>
              <a:t>	</a:t>
            </a:r>
            <a:r>
              <a:rPr lang="hu-HU" altLang="hu-HU" smtClean="0">
                <a:solidFill>
                  <a:srgbClr val="0070C0"/>
                </a:solidFill>
              </a:rPr>
              <a:t>+ hitel</a:t>
            </a:r>
            <a:r>
              <a:rPr lang="hu-HU" altLang="hu-HU" smtClean="0">
                <a:solidFill>
                  <a:srgbClr val="C00000"/>
                </a:solidFill>
              </a:rPr>
              <a:t>				</a:t>
            </a:r>
            <a:r>
              <a:rPr lang="hu-HU" altLang="hu-HU" smtClean="0">
                <a:solidFill>
                  <a:srgbClr val="FF0000"/>
                </a:solidFill>
              </a:rPr>
              <a:t>+ betét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hu-HU" altLang="hu-HU">
                <a:solidFill>
                  <a:srgbClr val="FF0000"/>
                </a:solidFill>
              </a:rPr>
              <a:t>	</a:t>
            </a:r>
            <a:r>
              <a:rPr lang="hu-HU" altLang="hu-HU" smtClean="0">
                <a:solidFill>
                  <a:srgbClr val="0070C0"/>
                </a:solidFill>
              </a:rPr>
              <a:t>(követelés)</a:t>
            </a:r>
            <a:r>
              <a:rPr lang="hu-HU" altLang="hu-HU" smtClean="0">
                <a:solidFill>
                  <a:srgbClr val="FF0000"/>
                </a:solidFill>
              </a:rPr>
              <a:t>			(tartozás)</a:t>
            </a:r>
          </a:p>
          <a:p>
            <a:pPr marL="303213" indent="-266700">
              <a:defRPr/>
            </a:pPr>
            <a:r>
              <a:rPr lang="hu-HU" altLang="hu-HU" smtClean="0"/>
              <a:t>a bankok </a:t>
            </a:r>
            <a:r>
              <a:rPr lang="hu-HU" altLang="hu-HU" smtClean="0"/>
              <a:t>pénzteremtésének korlátjai:</a:t>
            </a:r>
            <a:endParaRPr lang="hu-HU" altLang="hu-HU" smtClean="0"/>
          </a:p>
          <a:p>
            <a:pPr marL="623888" lvl="1" indent="-266700">
              <a:defRPr/>
            </a:pPr>
            <a:r>
              <a:rPr lang="hu-HU" altLang="hu-HU" smtClean="0"/>
              <a:t>hitelképes szereplők</a:t>
            </a:r>
            <a:r>
              <a:rPr lang="hu-HU" altLang="hu-HU" smtClean="0"/>
              <a:t> hitelkereslete (maguk a bankok is)</a:t>
            </a:r>
            <a:endParaRPr lang="hu-HU" altLang="hu-HU" smtClean="0"/>
          </a:p>
          <a:p>
            <a:pPr marL="623888" lvl="1" indent="-266700">
              <a:defRPr/>
            </a:pPr>
            <a:r>
              <a:rPr lang="hu-HU" altLang="hu-HU" smtClean="0"/>
              <a:t>saját tőkére vonatkozó előírások </a:t>
            </a:r>
            <a:r>
              <a:rPr lang="hu-HU" altLang="hu-HU" smtClean="0"/>
              <a:t>(részben kijátszhatók</a:t>
            </a:r>
            <a:r>
              <a:rPr lang="hu-HU" altLang="hu-HU" smtClean="0"/>
              <a:t>)</a:t>
            </a:r>
          </a:p>
          <a:p>
            <a:pPr marL="623888" lvl="1" indent="-266700">
              <a:defRPr/>
            </a:pPr>
            <a:r>
              <a:rPr lang="hu-HU" altLang="hu-HU" smtClean="0"/>
              <a:t>készpénz- és jegybanki tartalékok (a jegybank mindent megtesz, hogy ezekből ne legyen hiány)</a:t>
            </a:r>
          </a:p>
        </p:txBody>
      </p:sp>
      <p:cxnSp>
        <p:nvCxnSpPr>
          <p:cNvPr id="8197" name="Egyenes összekötő 2"/>
          <p:cNvCxnSpPr>
            <a:cxnSpLocks noChangeShapeType="1"/>
          </p:cNvCxnSpPr>
          <p:nvPr/>
        </p:nvCxnSpPr>
        <p:spPr bwMode="auto">
          <a:xfrm>
            <a:off x="900906" y="3068960"/>
            <a:ext cx="7129463" cy="0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98" name="Egyenes összekötő 4"/>
          <p:cNvCxnSpPr>
            <a:cxnSpLocks noChangeShapeType="1"/>
          </p:cNvCxnSpPr>
          <p:nvPr/>
        </p:nvCxnSpPr>
        <p:spPr bwMode="auto">
          <a:xfrm flipH="1">
            <a:off x="4481939" y="3068960"/>
            <a:ext cx="1" cy="864096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409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 idx="4294967295"/>
          </p:nvPr>
        </p:nvSpPr>
        <p:spPr>
          <a:xfrm>
            <a:off x="683568" y="188913"/>
            <a:ext cx="7776864" cy="1008062"/>
          </a:xfrm>
        </p:spPr>
        <p:txBody>
          <a:bodyPr/>
          <a:lstStyle/>
          <a:p>
            <a:pPr algn="ctr"/>
            <a:r>
              <a:rPr lang="hu-HU" altLang="hu-HU" sz="4000" smtClean="0"/>
              <a:t>mai kétszintű bankrendszer</a:t>
            </a:r>
          </a:p>
        </p:txBody>
      </p:sp>
      <p:sp>
        <p:nvSpPr>
          <p:cNvPr id="6148" name="Ellipszis 7"/>
          <p:cNvSpPr>
            <a:spLocks noChangeArrowheads="1"/>
          </p:cNvSpPr>
          <p:nvPr/>
        </p:nvSpPr>
        <p:spPr bwMode="auto">
          <a:xfrm>
            <a:off x="1990725" y="1341438"/>
            <a:ext cx="5184775" cy="2881312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6149" name="Ellipszis 9"/>
          <p:cNvSpPr>
            <a:spLocks noChangeArrowheads="1"/>
          </p:cNvSpPr>
          <p:nvPr/>
        </p:nvSpPr>
        <p:spPr bwMode="auto">
          <a:xfrm>
            <a:off x="2143125" y="3716338"/>
            <a:ext cx="5184775" cy="295275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srgbClr val="FF0000"/>
              </a:solidFill>
            </a:endParaRPr>
          </a:p>
        </p:txBody>
      </p:sp>
      <p:pic>
        <p:nvPicPr>
          <p:cNvPr id="6150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429000"/>
            <a:ext cx="13176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5999163"/>
            <a:ext cx="14017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844" y="4676775"/>
            <a:ext cx="1035050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Szövegdoboz 12"/>
          <p:cNvSpPr txBox="1">
            <a:spLocks noChangeArrowheads="1"/>
          </p:cNvSpPr>
          <p:nvPr/>
        </p:nvSpPr>
        <p:spPr bwMode="auto">
          <a:xfrm>
            <a:off x="2686050" y="2428875"/>
            <a:ext cx="378936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jegybanki számlapénz (tartalék)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készpénz</a:t>
            </a:r>
          </a:p>
        </p:txBody>
      </p:sp>
      <p:sp>
        <p:nvSpPr>
          <p:cNvPr id="6154" name="Szövegdoboz 13"/>
          <p:cNvSpPr txBox="1">
            <a:spLocks noChangeArrowheads="1"/>
          </p:cNvSpPr>
          <p:nvPr/>
        </p:nvSpPr>
        <p:spPr bwMode="auto">
          <a:xfrm>
            <a:off x="3182938" y="4840288"/>
            <a:ext cx="282098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FF0000"/>
                </a:solidFill>
              </a:rPr>
              <a:t>90% banki számlapénz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10% készpénz</a:t>
            </a:r>
          </a:p>
        </p:txBody>
      </p:sp>
      <p:sp>
        <p:nvSpPr>
          <p:cNvPr id="6155" name="Szövegdoboz 14"/>
          <p:cNvSpPr txBox="1">
            <a:spLocks noChangeArrowheads="1"/>
          </p:cNvSpPr>
          <p:nvPr/>
        </p:nvSpPr>
        <p:spPr bwMode="auto">
          <a:xfrm>
            <a:off x="7258050" y="2428875"/>
            <a:ext cx="15938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törvényes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fizetőeszköz</a:t>
            </a:r>
          </a:p>
        </p:txBody>
      </p:sp>
      <p:sp>
        <p:nvSpPr>
          <p:cNvPr id="6156" name="Szövegdoboz 15"/>
          <p:cNvSpPr txBox="1">
            <a:spLocks noChangeArrowheads="1"/>
          </p:cNvSpPr>
          <p:nvPr/>
        </p:nvSpPr>
        <p:spPr bwMode="auto">
          <a:xfrm>
            <a:off x="7353300" y="4840288"/>
            <a:ext cx="149383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FF0000"/>
                </a:solidFill>
              </a:rPr>
              <a:t>pénz-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FF0000"/>
                </a:solidFill>
              </a:rPr>
              <a:t>helyettesítő</a:t>
            </a:r>
          </a:p>
        </p:txBody>
      </p:sp>
      <p:sp>
        <p:nvSpPr>
          <p:cNvPr id="14" name="Szövegdoboz 14"/>
          <p:cNvSpPr txBox="1">
            <a:spLocks noChangeArrowheads="1"/>
          </p:cNvSpPr>
          <p:nvPr/>
        </p:nvSpPr>
        <p:spPr bwMode="auto">
          <a:xfrm>
            <a:off x="35441" y="2428875"/>
            <a:ext cx="17379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smtClean="0">
                <a:solidFill>
                  <a:schemeClr val="tx2"/>
                </a:solidFill>
              </a:rPr>
              <a:t>bankközi</a:t>
            </a:r>
            <a:endParaRPr lang="hu-HU" altLang="hu-HU" sz="2000">
              <a:solidFill>
                <a:schemeClr val="tx2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smtClean="0">
                <a:solidFill>
                  <a:schemeClr val="tx2"/>
                </a:solidFill>
              </a:rPr>
              <a:t>pénzforgalom</a:t>
            </a:r>
            <a:endParaRPr lang="hu-HU" altLang="hu-HU" sz="2000">
              <a:solidFill>
                <a:schemeClr val="tx2"/>
              </a:solidFill>
            </a:endParaRPr>
          </a:p>
        </p:txBody>
      </p:sp>
      <p:sp>
        <p:nvSpPr>
          <p:cNvPr id="15" name="Szövegdoboz 14"/>
          <p:cNvSpPr txBox="1">
            <a:spLocks noChangeArrowheads="1"/>
          </p:cNvSpPr>
          <p:nvPr/>
        </p:nvSpPr>
        <p:spPr bwMode="auto">
          <a:xfrm>
            <a:off x="92847" y="5002352"/>
            <a:ext cx="17379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smtClean="0">
                <a:solidFill>
                  <a:schemeClr val="tx2"/>
                </a:solidFill>
              </a:rPr>
              <a:t>nyilvános</a:t>
            </a:r>
            <a:endParaRPr lang="hu-HU" altLang="hu-HU" sz="2000">
              <a:solidFill>
                <a:schemeClr val="tx2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smtClean="0">
                <a:solidFill>
                  <a:schemeClr val="tx2"/>
                </a:solidFill>
              </a:rPr>
              <a:t>pénzforgalom</a:t>
            </a:r>
            <a:endParaRPr lang="hu-HU" altLang="hu-HU" sz="2000">
              <a:solidFill>
                <a:schemeClr val="tx2"/>
              </a:solidFill>
            </a:endParaRPr>
          </a:p>
        </p:txBody>
      </p:sp>
      <p:pic>
        <p:nvPicPr>
          <p:cNvPr id="1026" name="Picture 2" descr="H:\Dok\levelek\képek\mnb_logo.jpg"/>
          <p:cNvPicPr>
            <a:picLocks noChangeAspect="1" noChangeArrowheads="1"/>
          </p:cNvPicPr>
          <p:nvPr/>
        </p:nvPicPr>
        <p:blipFill>
          <a:blip r:embed="rId5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044" y="1020954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7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4" grpId="0"/>
      <p:bldP spid="6156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59" y="188641"/>
            <a:ext cx="8086353" cy="1008112"/>
          </a:xfrm>
        </p:spPr>
        <p:txBody>
          <a:bodyPr/>
          <a:lstStyle/>
          <a:p>
            <a:pPr algn="ctr"/>
            <a:r>
              <a:rPr lang="hu-HU" altLang="hu-HU" smtClean="0"/>
              <a:t>problémák</a:t>
            </a:r>
            <a:endParaRPr lang="de-DE" altLang="hu-HU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075240" cy="4968552"/>
          </a:xfrm>
        </p:spPr>
        <p:txBody>
          <a:bodyPr/>
          <a:lstStyle/>
          <a:p>
            <a:pPr marL="361950" indent="-361950">
              <a:buFontTx/>
              <a:buNone/>
            </a:pPr>
            <a:r>
              <a:rPr lang="hu-HU" altLang="hu-HU" smtClean="0"/>
              <a:t>1. a pénz adósság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a pénzteremtés hitelezéshez van kötve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a szereplők eladósodása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</a:t>
            </a:r>
            <a:r>
              <a:rPr lang="hu-HU" altLang="hu-HU" smtClean="0">
                <a:cs typeface="Arial" charset="0"/>
              </a:rPr>
              <a:t>egyéni, vállalati és államcsődök</a:t>
            </a:r>
            <a:r>
              <a:rPr lang="hu-HU" altLang="hu-HU" smtClean="0">
                <a:cs typeface="Arial" charset="0"/>
              </a:rPr>
              <a:t>, </a:t>
            </a:r>
            <a:r>
              <a:rPr lang="hu-HU" altLang="hu-HU" smtClean="0">
                <a:cs typeface="Arial" charset="0"/>
              </a:rPr>
              <a:t>válságok</a:t>
            </a:r>
            <a:endParaRPr lang="en-US" altLang="hu-HU" smtClean="0">
              <a:cs typeface="Arial" charset="0"/>
            </a:endParaRPr>
          </a:p>
          <a:p>
            <a:pPr marL="361950" indent="-361950">
              <a:buFontTx/>
              <a:buNone/>
            </a:pPr>
            <a:r>
              <a:rPr lang="hu-HU" altLang="hu-HU" smtClean="0"/>
              <a:t>2. a pénzteremtés magánkézben van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rövidtávú spekuláció a közjót szolgáló, hosszútávú befektetések helyett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a társadalom ki van szolgáltatva a bankoknak</a:t>
            </a:r>
            <a:endParaRPr lang="hu-HU" altLang="hu-HU">
              <a:cs typeface="Arial" charset="0"/>
            </a:endParaRP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</a:t>
            </a:r>
            <a:r>
              <a:rPr lang="hu-HU" altLang="hu-HU" smtClean="0">
                <a:cs typeface="Arial" charset="0"/>
              </a:rPr>
              <a:t>a pénzteremtők uralma aláássa a demokratikus önrendelkezést</a:t>
            </a:r>
            <a:endParaRPr lang="hu-HU" altLang="hu-H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78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/>
              <a:t>problémák</a:t>
            </a:r>
            <a:endParaRPr lang="de-DE" altLang="hu-HU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075240" cy="4968552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smtClean="0"/>
              <a:t>3. a bankbetétek veszélyben vannak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a banki számlapénz nem törvényes fizetőeszköz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a pénznek csak kis részét fedezik </a:t>
            </a:r>
            <a:r>
              <a:rPr lang="hu-HU" altLang="hu-HU" smtClean="0">
                <a:cs typeface="Arial" charset="0"/>
              </a:rPr>
              <a:t>tartalékok: a bankrendszer egy piramisjáték</a:t>
            </a:r>
            <a:endParaRPr lang="hu-HU" altLang="hu-HU" smtClean="0">
              <a:cs typeface="Arial" charset="0"/>
            </a:endParaRP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a betétbiztosítás nem elegendő</a:t>
            </a:r>
          </a:p>
          <a:p>
            <a:pPr>
              <a:buFontTx/>
              <a:buNone/>
            </a:pPr>
            <a:r>
              <a:rPr lang="hu-HU" altLang="hu-HU" smtClean="0"/>
              <a:t>4. </a:t>
            </a:r>
            <a:r>
              <a:rPr lang="hu-HU" altLang="hu-HU" smtClean="0"/>
              <a:t>a </a:t>
            </a:r>
            <a:r>
              <a:rPr lang="hu-HU" altLang="hu-HU" smtClean="0"/>
              <a:t>pénzteremtés erősen ingadozik </a:t>
            </a:r>
            <a:endParaRPr lang="hu-HU" altLang="hu-HU" smtClean="0"/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gazdasági növekedés alatt túl bőkezűek a bankok, visszaesés alatt túl szigorúak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szélsőséges gazdasági ciklusok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recessziót, válságot idézhet elő</a:t>
            </a:r>
            <a:endParaRPr lang="de-DE" altLang="hu-HU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90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/>
              <a:t>problémák</a:t>
            </a:r>
            <a:endParaRPr lang="de-DE" altLang="hu-HU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280920" cy="496855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hu-HU" altLang="hu-HU" smtClean="0"/>
              <a:t>5. </a:t>
            </a:r>
            <a:r>
              <a:rPr lang="hu-HU" altLang="hu-HU" smtClean="0">
                <a:cs typeface="Arial" charset="0"/>
              </a:rPr>
              <a:t>a bankszektor </a:t>
            </a:r>
            <a:r>
              <a:rPr lang="hu-HU" altLang="hu-HU" smtClean="0">
                <a:cs typeface="Arial" charset="0"/>
              </a:rPr>
              <a:t>privilégiumokat élvez</a:t>
            </a:r>
            <a:endParaRPr lang="hu-HU" altLang="hu-HU" smtClean="0">
              <a:cs typeface="Arial" charset="0"/>
            </a:endParaRPr>
          </a:p>
          <a:p>
            <a:pPr lvl="1">
              <a:buNone/>
            </a:pPr>
            <a:r>
              <a:rPr lang="hu-HU" altLang="hu-HU" smtClean="0">
                <a:cs typeface="Arial" charset="0"/>
              </a:rPr>
              <a:t>→ a közönség számára egyedül a banki számlapénz létezik mint elektronikus pénz</a:t>
            </a:r>
          </a:p>
          <a:p>
            <a:pPr lvl="1">
              <a:buNone/>
            </a:pPr>
            <a:r>
              <a:rPr lang="hu-HU" altLang="hu-HU" smtClean="0">
                <a:cs typeface="Arial" charset="0"/>
              </a:rPr>
              <a:t>→ a bankok garantált kamatbevételre tesznek szert</a:t>
            </a:r>
            <a:endParaRPr lang="hu-HU" altLang="hu-HU">
              <a:cs typeface="Arial" charset="0"/>
            </a:endParaRP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implicit államgarancia rendszerfontosságú bankok számára: „too big to fail”</a:t>
            </a:r>
          </a:p>
          <a:p>
            <a:pPr>
              <a:buFontTx/>
              <a:buNone/>
            </a:pPr>
            <a:r>
              <a:rPr lang="hu-HU" altLang="hu-HU" smtClean="0">
                <a:cs typeface="Arial" charset="0"/>
              </a:rPr>
              <a:t>6. </a:t>
            </a:r>
            <a:r>
              <a:rPr lang="hu-HU" altLang="hu-HU" smtClean="0"/>
              <a:t>a banki pénzteremtés inflációval jár</a:t>
            </a: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a magasabb profit érdekében hosszútávú túlkínálat</a:t>
            </a: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a vásárlóerő csökkenése (nominális/reális bér)</a:t>
            </a: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nem transzparens újraelosztás </a:t>
            </a:r>
          </a:p>
        </p:txBody>
      </p:sp>
    </p:spTree>
    <p:extLst>
      <p:ext uri="{BB962C8B-B14F-4D97-AF65-F5344CB8AC3E}">
        <p14:creationId xmlns:p14="http://schemas.microsoft.com/office/powerpoint/2010/main" val="379176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830</Words>
  <Application>Microsoft Office PowerPoint</Application>
  <PresentationFormat>Diavetítés a képernyőre (4:3 oldalarány)</PresentationFormat>
  <Paragraphs>157</Paragraphs>
  <Slides>22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Medián</vt:lpstr>
      <vt:lpstr>A pénzrendszer  a fenntarthatóság tükrében  aktuális problémák és megoldási javaslatok</vt:lpstr>
      <vt:lpstr>a pénzrendszer</vt:lpstr>
      <vt:lpstr>PowerPoint bemutató</vt:lpstr>
      <vt:lpstr>elterjedt pénzelmélet</vt:lpstr>
      <vt:lpstr>valós pénzteremtés</vt:lpstr>
      <vt:lpstr>mai kétszintű bankrendszer</vt:lpstr>
      <vt:lpstr>problémák</vt:lpstr>
      <vt:lpstr>problémák</vt:lpstr>
      <vt:lpstr>problémák</vt:lpstr>
      <vt:lpstr>problémák</vt:lpstr>
      <vt:lpstr>problémák</vt:lpstr>
      <vt:lpstr>pénz = adósság</vt:lpstr>
      <vt:lpstr>a természet igénybevétele</vt:lpstr>
      <vt:lpstr>megoldási javaslatok</vt:lpstr>
      <vt:lpstr>PowerPoint bemutató</vt:lpstr>
      <vt:lpstr>az állami pénzrendszer</vt:lpstr>
      <vt:lpstr>az állami pénzrendszer</vt:lpstr>
      <vt:lpstr>az állami pénzrendszer</vt:lpstr>
      <vt:lpstr>az állami pénzrendszer</vt:lpstr>
      <vt:lpstr>francia államadósság</vt:lpstr>
      <vt:lpstr>állami pluszbevételek</vt:lpstr>
      <vt:lpstr>az állami pénzrendszer</vt:lpstr>
    </vt:vector>
  </TitlesOfParts>
  <Company>NYME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A pénzrendszer etikai megítélése</dc:title>
  <dc:creator>Rendszergazda</dc:creator>
  <cp:lastModifiedBy>Rendszergazda</cp:lastModifiedBy>
  <cp:revision>40</cp:revision>
  <dcterms:created xsi:type="dcterms:W3CDTF">2018-09-08T16:11:31Z</dcterms:created>
  <dcterms:modified xsi:type="dcterms:W3CDTF">2018-09-16T14:20:44Z</dcterms:modified>
</cp:coreProperties>
</file>