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0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7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0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1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6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1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928F-FA6D-4349-847E-02CC04BBC35A}" type="datetimeFigureOut">
              <a:rPr lang="en-US" smtClean="0"/>
              <a:t>18. 09. 20.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86382-3567-2E4E-8C8E-8476C63E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Válságok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</a:t>
            </a:r>
            <a:r>
              <a:rPr lang="en-US" dirty="0" smtClean="0"/>
              <a:t>. Pogátsa </a:t>
            </a:r>
            <a:r>
              <a:rPr lang="en-US" dirty="0" err="1" smtClean="0"/>
              <a:t>Zoltán</a:t>
            </a:r>
            <a:endParaRPr lang="en-US" dirty="0" smtClean="0"/>
          </a:p>
          <a:p>
            <a:r>
              <a:rPr lang="en-US" dirty="0" err="1" smtClean="0"/>
              <a:t>Soproni</a:t>
            </a:r>
            <a:r>
              <a:rPr lang="en-US" dirty="0" smtClean="0"/>
              <a:t> </a:t>
            </a:r>
            <a:r>
              <a:rPr lang="en-US" dirty="0" err="1" smtClean="0"/>
              <a:t>Egyetem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1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Osztrák</a:t>
            </a:r>
            <a:r>
              <a:rPr lang="en-US" dirty="0" smtClean="0"/>
              <a:t> </a:t>
            </a:r>
            <a:r>
              <a:rPr lang="en-US" dirty="0" err="1" smtClean="0"/>
              <a:t>iskola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főleg</a:t>
            </a:r>
            <a:r>
              <a:rPr lang="en-US" dirty="0" smtClean="0"/>
              <a:t> </a:t>
            </a:r>
            <a:r>
              <a:rPr lang="en-US" dirty="0" smtClean="0"/>
              <a:t>Hayek)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Létezik</a:t>
            </a:r>
            <a:r>
              <a:rPr lang="en-US" dirty="0" smtClean="0"/>
              <a:t> “</a:t>
            </a:r>
            <a:r>
              <a:rPr lang="en-US" dirty="0" err="1" smtClean="0"/>
              <a:t>természetes</a:t>
            </a:r>
            <a:r>
              <a:rPr lang="en-US" dirty="0" smtClean="0"/>
              <a:t> </a:t>
            </a:r>
            <a:r>
              <a:rPr lang="en-US" dirty="0" err="1" smtClean="0"/>
              <a:t>kamatráta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err="1" smtClean="0"/>
              <a:t>Jegybanki</a:t>
            </a:r>
            <a:r>
              <a:rPr lang="en-US" dirty="0" smtClean="0"/>
              <a:t> </a:t>
            </a:r>
            <a:r>
              <a:rPr lang="en-US" dirty="0" err="1" smtClean="0"/>
              <a:t>kamatráta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találja</a:t>
            </a:r>
            <a:r>
              <a:rPr lang="en-US" dirty="0" smtClean="0"/>
              <a:t> el</a:t>
            </a:r>
            <a:endParaRPr lang="en-US" dirty="0" smtClean="0"/>
          </a:p>
          <a:p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felesleges</a:t>
            </a:r>
            <a:r>
              <a:rPr lang="en-US" dirty="0" smtClean="0"/>
              <a:t> </a:t>
            </a:r>
            <a:r>
              <a:rPr lang="en-US" dirty="0" err="1" smtClean="0"/>
              <a:t>kapacitásokat</a:t>
            </a:r>
            <a:r>
              <a:rPr lang="en-US" dirty="0" smtClean="0"/>
              <a:t> </a:t>
            </a:r>
            <a:r>
              <a:rPr lang="en-US" dirty="0" err="1" smtClean="0"/>
              <a:t>teremt</a:t>
            </a:r>
            <a:endParaRPr lang="en-US" dirty="0" smtClean="0"/>
          </a:p>
          <a:p>
            <a:r>
              <a:rPr lang="en-US" dirty="0" err="1" smtClean="0"/>
              <a:t>Tisztulnia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smtClean="0"/>
              <a:t>(Schumpeter)</a:t>
            </a:r>
          </a:p>
          <a:p>
            <a:r>
              <a:rPr lang="en-US" dirty="0" smtClean="0"/>
              <a:t>Friedman: </a:t>
            </a:r>
            <a:r>
              <a:rPr lang="en-US" dirty="0" err="1" smtClean="0"/>
              <a:t>empirikusan</a:t>
            </a:r>
            <a:r>
              <a:rPr lang="en-US" dirty="0" smtClean="0"/>
              <a:t> </a:t>
            </a:r>
            <a:r>
              <a:rPr lang="en-US" dirty="0" err="1" smtClean="0"/>
              <a:t>hamis</a:t>
            </a:r>
            <a:endParaRPr lang="en-US" dirty="0" smtClean="0"/>
          </a:p>
          <a:p>
            <a:r>
              <a:rPr lang="en-US" dirty="0" err="1" smtClean="0"/>
              <a:t>Kaldor</a:t>
            </a:r>
            <a:r>
              <a:rPr lang="en-US" dirty="0" smtClean="0"/>
              <a:t>, </a:t>
            </a:r>
            <a:r>
              <a:rPr lang="en-US" dirty="0" err="1" smtClean="0"/>
              <a:t>Sraffa</a:t>
            </a:r>
            <a:r>
              <a:rPr lang="en-US" dirty="0" smtClean="0"/>
              <a:t>: </a:t>
            </a:r>
            <a:r>
              <a:rPr lang="en-US" dirty="0" err="1" smtClean="0"/>
              <a:t>mért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jegybank</a:t>
            </a:r>
            <a:r>
              <a:rPr lang="en-US" dirty="0" smtClean="0"/>
              <a:t>? </a:t>
            </a:r>
            <a:r>
              <a:rPr lang="en-US" dirty="0" err="1" smtClean="0"/>
              <a:t>Magán</a:t>
            </a:r>
            <a:r>
              <a:rPr lang="en-US" dirty="0" smtClean="0"/>
              <a:t> </a:t>
            </a:r>
            <a:r>
              <a:rPr lang="en-US" dirty="0" err="1" smtClean="0"/>
              <a:t>források</a:t>
            </a:r>
            <a:r>
              <a:rPr lang="en-US" dirty="0" smtClean="0"/>
              <a:t> </a:t>
            </a:r>
            <a:r>
              <a:rPr lang="en-US" dirty="0" err="1" smtClean="0"/>
              <a:t>félre</a:t>
            </a:r>
            <a:r>
              <a:rPr lang="en-US" dirty="0" smtClean="0"/>
              <a:t> </a:t>
            </a:r>
            <a:r>
              <a:rPr lang="en-US" dirty="0" err="1" smtClean="0"/>
              <a:t>beruházásai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9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Neoklasszikus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Általános</a:t>
            </a:r>
            <a:r>
              <a:rPr lang="en-US" dirty="0" smtClean="0"/>
              <a:t> </a:t>
            </a:r>
            <a:r>
              <a:rPr lang="en-US" dirty="0" err="1" smtClean="0"/>
              <a:t>Egyensúlyi</a:t>
            </a:r>
            <a:r>
              <a:rPr lang="en-US" dirty="0" smtClean="0"/>
              <a:t> </a:t>
            </a:r>
            <a:r>
              <a:rPr lang="en-US" dirty="0" err="1" smtClean="0"/>
              <a:t>Elméletben</a:t>
            </a:r>
            <a:r>
              <a:rPr lang="en-US" dirty="0" smtClean="0"/>
              <a:t> </a:t>
            </a:r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válság</a:t>
            </a:r>
            <a:endParaRPr lang="en-US" dirty="0" smtClean="0"/>
          </a:p>
          <a:p>
            <a:r>
              <a:rPr lang="en-US" dirty="0" err="1" smtClean="0"/>
              <a:t>Fama</a:t>
            </a:r>
            <a:r>
              <a:rPr lang="en-US" dirty="0" smtClean="0"/>
              <a:t>: </a:t>
            </a:r>
            <a:r>
              <a:rPr lang="en-US" dirty="0" err="1" smtClean="0"/>
              <a:t>tökéletes</a:t>
            </a:r>
            <a:r>
              <a:rPr lang="en-US" dirty="0" smtClean="0"/>
              <a:t> </a:t>
            </a:r>
            <a:r>
              <a:rPr lang="en-US" dirty="0" err="1" smtClean="0"/>
              <a:t>piaci</a:t>
            </a:r>
            <a:r>
              <a:rPr lang="en-US" dirty="0" smtClean="0"/>
              <a:t> </a:t>
            </a:r>
            <a:r>
              <a:rPr lang="en-US" dirty="0" err="1" smtClean="0"/>
              <a:t>hipotézis</a:t>
            </a:r>
            <a:endParaRPr lang="en-US" dirty="0" smtClean="0"/>
          </a:p>
          <a:p>
            <a:r>
              <a:rPr lang="en-US" dirty="0" smtClean="0"/>
              <a:t>Say </a:t>
            </a:r>
            <a:r>
              <a:rPr lang="en-US" dirty="0" err="1" smtClean="0"/>
              <a:t>törvénye</a:t>
            </a:r>
            <a:endParaRPr lang="en-US" dirty="0" smtClean="0"/>
          </a:p>
          <a:p>
            <a:r>
              <a:rPr lang="en-US" dirty="0" smtClean="0"/>
              <a:t>Ha </a:t>
            </a:r>
            <a:r>
              <a:rPr lang="en-US" dirty="0" err="1" smtClean="0"/>
              <a:t>még</a:t>
            </a:r>
            <a:r>
              <a:rPr lang="en-US" dirty="0" err="1" smtClean="0"/>
              <a:t>is</a:t>
            </a:r>
            <a:r>
              <a:rPr lang="en-US" dirty="0" smtClean="0"/>
              <a:t> van </a:t>
            </a:r>
            <a:r>
              <a:rPr lang="en-US" dirty="0" err="1" smtClean="0"/>
              <a:t>válság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externália</a:t>
            </a:r>
            <a:endParaRPr lang="en-US" dirty="0" smtClean="0"/>
          </a:p>
          <a:p>
            <a:r>
              <a:rPr lang="en-US" dirty="0" err="1" smtClean="0"/>
              <a:t>Médiába</a:t>
            </a:r>
            <a:r>
              <a:rPr lang="en-US" dirty="0" smtClean="0"/>
              <a:t> </a:t>
            </a:r>
            <a:r>
              <a:rPr lang="en-US" dirty="0" err="1" smtClean="0"/>
              <a:t>neoklasszikus</a:t>
            </a:r>
            <a:r>
              <a:rPr lang="en-US" dirty="0" smtClean="0"/>
              <a:t> </a:t>
            </a:r>
            <a:r>
              <a:rPr lang="en-US" dirty="0" err="1" smtClean="0"/>
              <a:t>közgazdászt</a:t>
            </a:r>
            <a:r>
              <a:rPr lang="en-US" dirty="0" smtClean="0"/>
              <a:t> ne </a:t>
            </a:r>
            <a:r>
              <a:rPr lang="en-US" dirty="0" err="1" smtClean="0"/>
              <a:t>hívj</a:t>
            </a:r>
            <a:r>
              <a:rPr lang="en-US" dirty="0" smtClean="0"/>
              <a:t>, </a:t>
            </a:r>
            <a:r>
              <a:rPr lang="en-US" dirty="0" err="1" smtClean="0"/>
              <a:t>inkább</a:t>
            </a:r>
            <a:r>
              <a:rPr lang="en-US" dirty="0" smtClean="0"/>
              <a:t> </a:t>
            </a:r>
            <a:r>
              <a:rPr lang="en-US" dirty="0" err="1" smtClean="0"/>
              <a:t>hívj</a:t>
            </a:r>
            <a:r>
              <a:rPr lang="en-US" dirty="0" smtClean="0"/>
              <a:t> </a:t>
            </a:r>
            <a:r>
              <a:rPr lang="en-US" dirty="0" err="1" smtClean="0"/>
              <a:t>szeizmológust</a:t>
            </a:r>
            <a:r>
              <a:rPr lang="en-US" dirty="0" smtClean="0"/>
              <a:t>!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2008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USA: </a:t>
            </a:r>
            <a:r>
              <a:rPr lang="en-US" dirty="0" err="1" smtClean="0">
                <a:sym typeface="Wingdings"/>
              </a:rPr>
              <a:t>dereguláció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Bernanke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smtClean="0">
                <a:sym typeface="Wingdings"/>
              </a:rPr>
              <a:t>Greenspan </a:t>
            </a:r>
            <a:r>
              <a:rPr lang="en-US" dirty="0" err="1" smtClean="0">
                <a:sym typeface="Wingdings"/>
              </a:rPr>
              <a:t>belátta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Megoldás</a:t>
            </a:r>
            <a:r>
              <a:rPr lang="en-US" dirty="0" smtClean="0">
                <a:sym typeface="Wingdings"/>
              </a:rPr>
              <a:t>: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Dodd-Frank, Basel III. </a:t>
            </a:r>
            <a:r>
              <a:rPr lang="en-US" dirty="0" err="1">
                <a:sym typeface="Wingdings"/>
              </a:rPr>
              <a:t>e</a:t>
            </a:r>
            <a:r>
              <a:rPr lang="en-US" dirty="0" err="1" smtClean="0">
                <a:sym typeface="Wingdings"/>
              </a:rPr>
              <a:t>tc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Európa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szuverén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adósságválság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Merkel </a:t>
            </a:r>
            <a:r>
              <a:rPr lang="en-US" dirty="0" err="1" smtClean="0">
                <a:sym typeface="Wingdings"/>
              </a:rPr>
              <a:t>megoldása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fiskális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politika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közösségiesítése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2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Magánadósság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Minsky</a:t>
            </a:r>
            <a:r>
              <a:rPr lang="en-US" sz="2400" dirty="0" smtClean="0"/>
              <a:t>: </a:t>
            </a:r>
            <a:r>
              <a:rPr lang="en-US" sz="2400" dirty="0" err="1" smtClean="0"/>
              <a:t>pénzügyi</a:t>
            </a:r>
            <a:r>
              <a:rPr lang="en-US" sz="2400" dirty="0" smtClean="0"/>
              <a:t> </a:t>
            </a:r>
            <a:r>
              <a:rPr lang="en-US" sz="2400" dirty="0" err="1" smtClean="0"/>
              <a:t>instabilitás</a:t>
            </a:r>
            <a:r>
              <a:rPr lang="en-US" sz="2400" dirty="0" smtClean="0"/>
              <a:t> </a:t>
            </a:r>
            <a:r>
              <a:rPr lang="en-US" sz="2400" dirty="0" err="1" smtClean="0"/>
              <a:t>hipotézis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pénzügyi</a:t>
            </a:r>
            <a:r>
              <a:rPr lang="en-US" sz="2400" dirty="0" smtClean="0"/>
              <a:t> </a:t>
            </a:r>
            <a:r>
              <a:rPr lang="en-US" sz="2400" dirty="0" err="1" smtClean="0"/>
              <a:t>rendszer</a:t>
            </a:r>
            <a:r>
              <a:rPr lang="en-US" sz="2400" dirty="0" smtClean="0"/>
              <a:t> </a:t>
            </a:r>
            <a:r>
              <a:rPr lang="en-US" sz="2400" dirty="0" err="1" smtClean="0"/>
              <a:t>prociklikusan</a:t>
            </a:r>
            <a:r>
              <a:rPr lang="en-US" sz="2400" dirty="0" smtClean="0"/>
              <a:t> </a:t>
            </a:r>
            <a:r>
              <a:rPr lang="en-US" sz="2400" dirty="0" err="1" smtClean="0"/>
              <a:t>elősegíti</a:t>
            </a:r>
            <a:r>
              <a:rPr lang="en-US" sz="2400" dirty="0" smtClean="0"/>
              <a:t> a </a:t>
            </a:r>
            <a:r>
              <a:rPr lang="en-US" sz="2400" dirty="0" err="1" smtClean="0"/>
              <a:t>válságot</a:t>
            </a:r>
            <a:endParaRPr lang="en-US" sz="2400" dirty="0" smtClean="0"/>
          </a:p>
          <a:p>
            <a:r>
              <a:rPr lang="en-US" sz="2400" dirty="0" smtClean="0"/>
              <a:t>Steve Keen: </a:t>
            </a:r>
            <a:r>
              <a:rPr lang="en-US" sz="2400" dirty="0" err="1" smtClean="0"/>
              <a:t>adósság</a:t>
            </a:r>
            <a:r>
              <a:rPr lang="en-US" sz="2400" dirty="0" smtClean="0"/>
              <a:t> </a:t>
            </a:r>
            <a:r>
              <a:rPr lang="en-US" sz="2400" dirty="0" err="1" smtClean="0"/>
              <a:t>nélkül</a:t>
            </a:r>
            <a:r>
              <a:rPr lang="en-US" sz="2400" dirty="0" smtClean="0"/>
              <a:t> </a:t>
            </a:r>
            <a:r>
              <a:rPr lang="en-US" sz="2400" dirty="0" err="1" smtClean="0"/>
              <a:t>évtizedek</a:t>
            </a:r>
            <a:r>
              <a:rPr lang="en-US" sz="2400" dirty="0" smtClean="0"/>
              <a:t> </a:t>
            </a:r>
            <a:r>
              <a:rPr lang="en-US" sz="2400" dirty="0" err="1" smtClean="0"/>
              <a:t>óta</a:t>
            </a:r>
            <a:r>
              <a:rPr lang="en-US" sz="2400" dirty="0" smtClean="0"/>
              <a:t> </a:t>
            </a:r>
            <a:r>
              <a:rPr lang="en-US" sz="2400" dirty="0" err="1" smtClean="0"/>
              <a:t>leállt</a:t>
            </a:r>
            <a:r>
              <a:rPr lang="en-US" sz="2400" dirty="0" smtClean="0"/>
              <a:t> </a:t>
            </a:r>
            <a:r>
              <a:rPr lang="en-US" sz="2400" dirty="0" err="1" smtClean="0"/>
              <a:t>volna</a:t>
            </a:r>
            <a:r>
              <a:rPr lang="en-US" sz="2400" dirty="0" smtClean="0"/>
              <a:t> a </a:t>
            </a:r>
            <a:r>
              <a:rPr lang="en-US" sz="2400" dirty="0" err="1" smtClean="0"/>
              <a:t>növekedés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-161" b="-161"/>
          <a:stretch>
            <a:fillRect/>
          </a:stretch>
        </p:blipFill>
        <p:spPr>
          <a:xfrm>
            <a:off x="2980267" y="3016250"/>
            <a:ext cx="5706533" cy="367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10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Alulfogyasztás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Főleg</a:t>
            </a:r>
            <a:r>
              <a:rPr lang="en-US" dirty="0" smtClean="0"/>
              <a:t> </a:t>
            </a:r>
            <a:r>
              <a:rPr lang="en-US" dirty="0" err="1" smtClean="0"/>
              <a:t>Keynesiánusok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Piketty</a:t>
            </a:r>
            <a:r>
              <a:rPr lang="en-US" dirty="0" smtClean="0"/>
              <a:t>, </a:t>
            </a:r>
            <a:r>
              <a:rPr lang="en-US" dirty="0" err="1" smtClean="0"/>
              <a:t>Krugman</a:t>
            </a:r>
            <a:r>
              <a:rPr lang="en-US" dirty="0" smtClean="0"/>
              <a:t>, </a:t>
            </a:r>
            <a:r>
              <a:rPr lang="en-US" dirty="0" err="1" smtClean="0"/>
              <a:t>Stiglitz</a:t>
            </a:r>
            <a:r>
              <a:rPr lang="en-US" dirty="0" smtClean="0"/>
              <a:t>, </a:t>
            </a:r>
            <a:r>
              <a:rPr lang="en-US" dirty="0" err="1" smtClean="0"/>
              <a:t>Varoufakis</a:t>
            </a:r>
            <a:r>
              <a:rPr lang="en-US" dirty="0" smtClean="0"/>
              <a:t>, Galbraith, etc.)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jövedelmek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vagyon</a:t>
            </a:r>
            <a:r>
              <a:rPr lang="en-US" dirty="0" smtClean="0"/>
              <a:t> </a:t>
            </a:r>
            <a:r>
              <a:rPr lang="en-US" dirty="0" err="1" smtClean="0"/>
              <a:t>koncentrációja</a:t>
            </a:r>
            <a:r>
              <a:rPr lang="en-US" dirty="0" smtClean="0"/>
              <a:t> a “</a:t>
            </a:r>
            <a:r>
              <a:rPr lang="en-US" dirty="0" err="1" smtClean="0"/>
              <a:t>szupergazdagok</a:t>
            </a:r>
            <a:r>
              <a:rPr lang="en-US" dirty="0" smtClean="0"/>
              <a:t>” </a:t>
            </a:r>
            <a:r>
              <a:rPr lang="en-US" dirty="0" err="1" smtClean="0"/>
              <a:t>körében</a:t>
            </a:r>
            <a:endParaRPr lang="en-US" dirty="0" smtClean="0"/>
          </a:p>
          <a:p>
            <a:r>
              <a:rPr lang="en-US" dirty="0" err="1" smtClean="0"/>
              <a:t>Alacsony</a:t>
            </a:r>
            <a:r>
              <a:rPr lang="en-US" dirty="0" smtClean="0"/>
              <a:t> </a:t>
            </a:r>
            <a:r>
              <a:rPr lang="en-US" dirty="0" err="1" smtClean="0"/>
              <a:t>fizetőképes</a:t>
            </a:r>
            <a:r>
              <a:rPr lang="en-US" dirty="0" smtClean="0"/>
              <a:t> </a:t>
            </a:r>
            <a:r>
              <a:rPr lang="en-US" dirty="0" err="1" smtClean="0"/>
              <a:t>kereslet</a:t>
            </a:r>
            <a:r>
              <a:rPr lang="en-US" dirty="0" smtClean="0"/>
              <a:t> </a:t>
            </a:r>
            <a:r>
              <a:rPr lang="en-US" dirty="0" err="1" smtClean="0"/>
              <a:t>alul</a:t>
            </a:r>
            <a:endParaRPr lang="en-US" dirty="0" smtClean="0"/>
          </a:p>
          <a:p>
            <a:r>
              <a:rPr lang="en-US" dirty="0" err="1" smtClean="0"/>
              <a:t>Megoldás</a:t>
            </a:r>
            <a:r>
              <a:rPr lang="en-US" dirty="0" smtClean="0"/>
              <a:t>: </a:t>
            </a:r>
            <a:r>
              <a:rPr lang="en-US" dirty="0" err="1" smtClean="0"/>
              <a:t>progresszívebb</a:t>
            </a:r>
            <a:r>
              <a:rPr lang="en-US" dirty="0" smtClean="0"/>
              <a:t> </a:t>
            </a:r>
            <a:r>
              <a:rPr lang="en-US" dirty="0" err="1" smtClean="0"/>
              <a:t>adóztatás</a:t>
            </a:r>
            <a:r>
              <a:rPr lang="en-US" dirty="0" smtClean="0"/>
              <a:t>, </a:t>
            </a:r>
            <a:r>
              <a:rPr lang="en-US" dirty="0" err="1" smtClean="0"/>
              <a:t>újraelosztás</a:t>
            </a:r>
            <a:r>
              <a:rPr lang="en-US" dirty="0" smtClean="0"/>
              <a:t>, </a:t>
            </a:r>
            <a:r>
              <a:rPr lang="en-US" dirty="0" err="1" smtClean="0"/>
              <a:t>magasabb</a:t>
            </a:r>
            <a:r>
              <a:rPr lang="en-US" dirty="0" smtClean="0"/>
              <a:t> </a:t>
            </a:r>
            <a:r>
              <a:rPr lang="en-US" dirty="0" err="1" smtClean="0"/>
              <a:t>minimálbér</a:t>
            </a:r>
            <a:endParaRPr lang="en-US" dirty="0"/>
          </a:p>
          <a:p>
            <a:r>
              <a:rPr lang="en-US" dirty="0" err="1" smtClean="0"/>
              <a:t>Keresletet</a:t>
            </a:r>
            <a:r>
              <a:rPr lang="en-US" dirty="0" smtClean="0"/>
              <a:t> </a:t>
            </a:r>
            <a:r>
              <a:rPr lang="en-US" dirty="0" err="1" smtClean="0"/>
              <a:t>teremt</a:t>
            </a:r>
            <a:r>
              <a:rPr lang="en-US" dirty="0" smtClean="0"/>
              <a:t> </a:t>
            </a:r>
            <a:r>
              <a:rPr lang="en-US" dirty="0" err="1" smtClean="0"/>
              <a:t>alul</a:t>
            </a:r>
            <a:endParaRPr lang="en-US" dirty="0" smtClean="0"/>
          </a:p>
          <a:p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magyarázza</a:t>
            </a:r>
            <a:r>
              <a:rPr lang="en-US" dirty="0" smtClean="0"/>
              <a:t> 2008-at.</a:t>
            </a:r>
            <a:r>
              <a:rPr lang="en-US" dirty="0" smtClean="0"/>
              <a:t> </a:t>
            </a:r>
            <a:r>
              <a:rPr lang="en-US" dirty="0" smtClean="0"/>
              <a:t>M. Roberts: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magyarázza</a:t>
            </a:r>
            <a:r>
              <a:rPr lang="en-US" dirty="0" smtClean="0"/>
              <a:t> a </a:t>
            </a:r>
            <a:r>
              <a:rPr lang="en-US" dirty="0" err="1" smtClean="0"/>
              <a:t>hetvenes</a:t>
            </a:r>
            <a:r>
              <a:rPr lang="en-US" dirty="0" smtClean="0"/>
              <a:t> </a:t>
            </a:r>
            <a:r>
              <a:rPr lang="en-US" dirty="0" err="1" smtClean="0"/>
              <a:t>éveket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52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8937625" cy="644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7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Csökkenő</a:t>
            </a:r>
            <a:r>
              <a:rPr lang="en-US" dirty="0" smtClean="0"/>
              <a:t> </a:t>
            </a:r>
            <a:r>
              <a:rPr lang="en-US" dirty="0" err="1" smtClean="0"/>
              <a:t>termelékenység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magyarázzák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a </a:t>
            </a:r>
            <a:r>
              <a:rPr lang="en-US" dirty="0" err="1" smtClean="0"/>
              <a:t>neoklasszikus</a:t>
            </a:r>
            <a:r>
              <a:rPr lang="en-US" dirty="0" smtClean="0"/>
              <a:t>, </a:t>
            </a:r>
            <a:r>
              <a:rPr lang="en-US" dirty="0" err="1" smtClean="0"/>
              <a:t>osztrák</a:t>
            </a:r>
            <a:r>
              <a:rPr lang="en-US" dirty="0" smtClean="0"/>
              <a:t>, </a:t>
            </a:r>
            <a:r>
              <a:rPr lang="en-US" dirty="0" err="1" smtClean="0"/>
              <a:t>Keynesiánus</a:t>
            </a:r>
            <a:r>
              <a:rPr lang="en-US" dirty="0" smtClean="0"/>
              <a:t>, </a:t>
            </a:r>
            <a:r>
              <a:rPr lang="en-US" dirty="0" err="1" smtClean="0"/>
              <a:t>stb</a:t>
            </a:r>
            <a:r>
              <a:rPr lang="en-US" dirty="0" smtClean="0"/>
              <a:t> </a:t>
            </a:r>
            <a:r>
              <a:rPr lang="en-US" dirty="0" err="1" smtClean="0"/>
              <a:t>modellek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l="-9181" r="-9181"/>
          <a:stretch>
            <a:fillRect/>
          </a:stretch>
        </p:blipFill>
        <p:spPr>
          <a:xfrm>
            <a:off x="609601" y="2857705"/>
            <a:ext cx="6220178" cy="342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7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Marxiánus</a:t>
            </a:r>
            <a:r>
              <a:rPr lang="en-US" dirty="0" smtClean="0"/>
              <a:t> </a:t>
            </a:r>
            <a:r>
              <a:rPr lang="en-US" dirty="0" err="1" smtClean="0"/>
              <a:t>nézet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Csökkenő</a:t>
            </a:r>
            <a:r>
              <a:rPr lang="en-US" dirty="0" smtClean="0"/>
              <a:t> </a:t>
            </a:r>
            <a:r>
              <a:rPr lang="en-US" dirty="0" err="1" smtClean="0"/>
              <a:t>profitráta</a:t>
            </a:r>
            <a:endParaRPr lang="en-US" dirty="0" smtClean="0"/>
          </a:p>
          <a:p>
            <a:r>
              <a:rPr lang="en-US" dirty="0" err="1" smtClean="0"/>
              <a:t>Automatizáció</a:t>
            </a:r>
            <a:r>
              <a:rPr lang="en-US" dirty="0" smtClean="0"/>
              <a:t>: a </a:t>
            </a:r>
            <a:r>
              <a:rPr lang="en-US" dirty="0" err="1" smtClean="0"/>
              <a:t>vállalkozó</a:t>
            </a:r>
            <a:r>
              <a:rPr lang="en-US" dirty="0" smtClean="0"/>
              <a:t> </a:t>
            </a:r>
            <a:r>
              <a:rPr lang="en-US" dirty="0" err="1" smtClean="0"/>
              <a:t>kényszerből</a:t>
            </a:r>
            <a:r>
              <a:rPr lang="en-US" dirty="0" smtClean="0"/>
              <a:t> </a:t>
            </a:r>
            <a:r>
              <a:rPr lang="en-US" dirty="0" err="1" smtClean="0"/>
              <a:t>technológiával</a:t>
            </a:r>
            <a:r>
              <a:rPr lang="en-US" dirty="0" smtClean="0"/>
              <a:t> </a:t>
            </a:r>
            <a:r>
              <a:rPr lang="en-US" dirty="0" err="1" smtClean="0"/>
              <a:t>váltja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emberi</a:t>
            </a:r>
            <a:r>
              <a:rPr lang="en-US" dirty="0" smtClean="0"/>
              <a:t> </a:t>
            </a:r>
            <a:r>
              <a:rPr lang="en-US" dirty="0" err="1" smtClean="0"/>
              <a:t>munkát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monopol</a:t>
            </a:r>
            <a:r>
              <a:rPr lang="en-US" dirty="0" smtClean="0"/>
              <a:t> profit </a:t>
            </a:r>
            <a:r>
              <a:rPr lang="en-US" dirty="0" err="1" smtClean="0"/>
              <a:t>viszont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ember </a:t>
            </a:r>
            <a:r>
              <a:rPr lang="en-US" dirty="0" err="1" smtClean="0"/>
              <a:t>kizsákmányolásából</a:t>
            </a:r>
            <a:r>
              <a:rPr lang="en-US" dirty="0" smtClean="0"/>
              <a:t> van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profitráta</a:t>
            </a:r>
            <a:r>
              <a:rPr lang="en-US" dirty="0" smtClean="0"/>
              <a:t> </a:t>
            </a:r>
            <a:r>
              <a:rPr lang="en-US" dirty="0" err="1" smtClean="0"/>
              <a:t>ezért</a:t>
            </a:r>
            <a:r>
              <a:rPr lang="en-US" dirty="0" smtClean="0"/>
              <a:t> </a:t>
            </a:r>
            <a:r>
              <a:rPr lang="en-US" dirty="0" err="1" smtClean="0"/>
              <a:t>süllyed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95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l="-12389" r="-12389"/>
          <a:stretch>
            <a:fillRect/>
          </a:stretch>
        </p:blipFill>
        <p:spPr>
          <a:xfrm>
            <a:off x="609600" y="17526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4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237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Válságok</vt:lpstr>
      <vt:lpstr>Osztrák iskola (főleg Hayek)</vt:lpstr>
      <vt:lpstr>Neoklasszikus</vt:lpstr>
      <vt:lpstr>Magánadósság</vt:lpstr>
      <vt:lpstr>Alulfogyasztás</vt:lpstr>
      <vt:lpstr>PowerPoint Presentation</vt:lpstr>
      <vt:lpstr>Csökkenő termelékenység</vt:lpstr>
      <vt:lpstr>Marxiánus nézet</vt:lpstr>
      <vt:lpstr>PowerPoint Presentation</vt:lpstr>
    </vt:vector>
  </TitlesOfParts>
  <Company>NyME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Orthodox and Heterodox Views on Crises</dc:title>
  <dc:creator>Zoltan Pogatsa</dc:creator>
  <cp:lastModifiedBy>Zoltan Pogatsa</cp:lastModifiedBy>
  <cp:revision>11</cp:revision>
  <dcterms:created xsi:type="dcterms:W3CDTF">2018-09-08T04:14:31Z</dcterms:created>
  <dcterms:modified xsi:type="dcterms:W3CDTF">2018-09-20T07:50:16Z</dcterms:modified>
</cp:coreProperties>
</file>