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A8502-E10A-4819-BDF9-66DCAADFC69B}" type="datetimeFigureOut">
              <a:rPr lang="hu-HU" smtClean="0"/>
              <a:t>2018.09.19.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7FC44-D274-4C8D-ACE2-BCB0B2944C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74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FF88B-AA82-44E8-B7C3-6C90E74E3B8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>Prof. Dr. </a:t>
            </a:r>
            <a:r>
              <a:rPr lang="hu-HU" sz="3600" b="1" dirty="0" err="1" smtClean="0"/>
              <a:t>Csath</a:t>
            </a:r>
            <a:r>
              <a:rPr lang="hu-HU" sz="3600" b="1" dirty="0" smtClean="0"/>
              <a:t> Magdolna</a:t>
            </a:r>
            <a:br>
              <a:rPr lang="hu-HU" sz="3600" b="1" dirty="0" smtClean="0"/>
            </a:b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dirty="0" smtClean="0"/>
              <a:t>Növekedés vagy fejlődés: fenntarthatósági dilemmák</a:t>
            </a:r>
            <a:endParaRPr lang="hu-HU" sz="36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136904" cy="2495128"/>
          </a:xfrm>
        </p:spPr>
        <p:txBody>
          <a:bodyPr>
            <a:normAutofit lnSpcReduction="10000"/>
          </a:bodyPr>
          <a:lstStyle/>
          <a:p>
            <a:r>
              <a:rPr lang="hu-HU" b="1" dirty="0">
                <a:solidFill>
                  <a:schemeClr val="tx1"/>
                </a:solidFill>
              </a:rPr>
              <a:t>Válság után, válság előtt?</a:t>
            </a:r>
            <a:br>
              <a:rPr lang="hu-HU" b="1" dirty="0">
                <a:solidFill>
                  <a:schemeClr val="tx1"/>
                </a:solidFill>
              </a:rPr>
            </a:br>
            <a:r>
              <a:rPr lang="hu-HU" b="1" dirty="0">
                <a:solidFill>
                  <a:schemeClr val="tx1"/>
                </a:solidFill>
              </a:rPr>
              <a:t>A fenntartható fejlődés esélyei a világgazdasági válság után tíz </a:t>
            </a:r>
            <a:r>
              <a:rPr lang="hu-HU" b="1" dirty="0" smtClean="0">
                <a:solidFill>
                  <a:schemeClr val="tx1"/>
                </a:solidFill>
              </a:rPr>
              <a:t>évvel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Konferencia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2018. </a:t>
            </a:r>
            <a:r>
              <a:rPr lang="hu-HU" b="1" dirty="0">
                <a:solidFill>
                  <a:schemeClr val="tx1"/>
                </a:solidFill>
              </a:rPr>
              <a:t>s</a:t>
            </a:r>
            <a:r>
              <a:rPr lang="hu-HU" b="1" dirty="0" smtClean="0">
                <a:solidFill>
                  <a:schemeClr val="tx1"/>
                </a:solidFill>
              </a:rPr>
              <a:t>zeptember 20.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553" t="75761" r="25000" b="12427"/>
          <a:stretch>
            <a:fillRect/>
          </a:stretch>
        </p:blipFill>
        <p:spPr bwMode="auto">
          <a:xfrm>
            <a:off x="1403648" y="0"/>
            <a:ext cx="65162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3600" b="1" dirty="0" smtClean="0"/>
              <a:t>                      4. Javaslatok:</a:t>
            </a:r>
          </a:p>
          <a:p>
            <a:pPr>
              <a:buNone/>
            </a:pPr>
            <a:r>
              <a:rPr lang="hu-HU" dirty="0" smtClean="0"/>
              <a:t>Új szemléletű nemzeti </a:t>
            </a:r>
            <a:r>
              <a:rPr lang="hu-HU" dirty="0" smtClean="0"/>
              <a:t>versenyképesség szemlélet: (</a:t>
            </a:r>
            <a:r>
              <a:rPr lang="hu-HU" sz="3000" u="sng" dirty="0" smtClean="0"/>
              <a:t>az </a:t>
            </a:r>
            <a:r>
              <a:rPr lang="hu-HU" sz="3000" u="sng" dirty="0" smtClean="0"/>
              <a:t>üzleti tényezők </a:t>
            </a:r>
            <a:r>
              <a:rPr lang="hu-HU" sz="3000" u="sng" dirty="0" smtClean="0"/>
              <a:t>mellett)</a:t>
            </a:r>
            <a:endParaRPr lang="hu-HU" sz="3000" u="sng" dirty="0" smtClean="0"/>
          </a:p>
          <a:p>
            <a:pPr lvl="1">
              <a:buFontTx/>
              <a:buChar char="-"/>
            </a:pPr>
            <a:r>
              <a:rPr lang="hu-HU" i="1" u="sng" dirty="0" smtClean="0"/>
              <a:t>„puha”, értéktényezők</a:t>
            </a:r>
          </a:p>
          <a:p>
            <a:pPr lvl="2"/>
            <a:r>
              <a:rPr lang="hu-HU" dirty="0" smtClean="0"/>
              <a:t>Értékrend, moralitás, spiritualitás – nagyobb versenyképesség!</a:t>
            </a:r>
          </a:p>
          <a:p>
            <a:pPr lvl="2"/>
            <a:r>
              <a:rPr lang="hu-HU" dirty="0" smtClean="0"/>
              <a:t>Társadalmi harmónia (együttműködés)</a:t>
            </a:r>
          </a:p>
          <a:p>
            <a:pPr lvl="2"/>
            <a:r>
              <a:rPr lang="hu-HU" dirty="0" smtClean="0"/>
              <a:t>Társadalmi tőke, bizalom </a:t>
            </a:r>
          </a:p>
          <a:p>
            <a:pPr>
              <a:buNone/>
            </a:pPr>
            <a:r>
              <a:rPr lang="hu-HU" dirty="0" smtClean="0"/>
              <a:t>Az új szemléletű versenyképesség eredményei: </a:t>
            </a:r>
            <a:r>
              <a:rPr lang="hu-HU" u="sng" dirty="0" smtClean="0"/>
              <a:t>kibővített makromutatók és társadalmi mutatók</a:t>
            </a:r>
          </a:p>
          <a:p>
            <a:pPr lvl="1">
              <a:buFontTx/>
              <a:buChar char="-"/>
            </a:pPr>
            <a:r>
              <a:rPr lang="hu-HU" dirty="0"/>
              <a:t>J</a:t>
            </a:r>
            <a:r>
              <a:rPr lang="hu-HU" dirty="0" smtClean="0"/>
              <a:t>ól-lét (életminőség, egészség, tanultság)</a:t>
            </a:r>
          </a:p>
          <a:p>
            <a:pPr lvl="1">
              <a:buFontTx/>
              <a:buChar char="-"/>
            </a:pPr>
            <a:r>
              <a:rPr lang="hu-HU" dirty="0" smtClean="0"/>
              <a:t>Területi kiegyenlítettség (területi harmónia)</a:t>
            </a:r>
          </a:p>
          <a:p>
            <a:pPr lvl="1">
              <a:buFontTx/>
              <a:buChar char="-"/>
            </a:pPr>
            <a:r>
              <a:rPr lang="hu-HU" dirty="0" smtClean="0"/>
              <a:t>Csökkenő társadalmi különbségek</a:t>
            </a:r>
          </a:p>
          <a:p>
            <a:pPr lvl="1">
              <a:buFontTx/>
              <a:buChar char="-"/>
            </a:pPr>
            <a:r>
              <a:rPr lang="hu-HU" dirty="0" smtClean="0"/>
              <a:t>Társadalmi harmónia</a:t>
            </a:r>
          </a:p>
          <a:p>
            <a:pPr lvl="1">
              <a:buFontTx/>
              <a:buChar char="-"/>
            </a:pPr>
            <a:r>
              <a:rPr lang="hu-HU" dirty="0" smtClean="0"/>
              <a:t>Ökológiai és demográfia fenntarthatóság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10</a:t>
            </a:fld>
            <a:endParaRPr lang="hu-H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69181"/>
            <a:ext cx="6303445" cy="621977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11560" y="5653757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Humán vagyon: tudás, értékrend, motiváltság</a:t>
            </a:r>
            <a:endParaRPr lang="hu-HU" sz="1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83768" y="572576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Társadalmi és területi tőke</a:t>
            </a:r>
            <a:endParaRPr lang="hu-HU" sz="1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23928" y="5941789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Üzleti környezet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355976" y="5725765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Infrastruktúra</a:t>
            </a:r>
            <a:endParaRPr lang="hu-HU" sz="1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724128" y="5797773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Innováció</a:t>
            </a:r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300192" y="5293717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Társadalmi harmónia, moralitás, spiritualitás</a:t>
            </a:r>
            <a:endParaRPr lang="hu-HU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3635896" y="3997573"/>
            <a:ext cx="1224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chemeClr val="bg1">
                    <a:lumMod val="95000"/>
                  </a:schemeClr>
                </a:solidFill>
              </a:rPr>
              <a:t>Új szemléletű verseny-képesség</a:t>
            </a:r>
            <a:endParaRPr lang="hu-H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051720" y="2269381"/>
            <a:ext cx="115212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3635896" y="2269381"/>
            <a:ext cx="115212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148064" y="2269381"/>
            <a:ext cx="115212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979712" y="2269381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Jó munkahelyek</a:t>
            </a:r>
            <a:endParaRPr lang="hu-HU" sz="16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3491880" y="226938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smtClean="0"/>
              <a:t>Jó makromutatók</a:t>
            </a:r>
            <a:endParaRPr lang="hu-HU" sz="16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076056" y="2269381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Társadalmi fejlődés</a:t>
            </a:r>
            <a:endParaRPr lang="hu-HU" sz="1600" dirty="0"/>
          </a:p>
        </p:txBody>
      </p:sp>
      <p:sp>
        <p:nvSpPr>
          <p:cNvPr id="18" name="Téglalap 17"/>
          <p:cNvSpPr/>
          <p:nvPr/>
        </p:nvSpPr>
        <p:spPr>
          <a:xfrm>
            <a:off x="1979712" y="1621309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5868144" y="1693317"/>
            <a:ext cx="129614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2339752" y="829221"/>
            <a:ext cx="108012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3851920" y="685205"/>
            <a:ext cx="115212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5364088" y="973237"/>
            <a:ext cx="10801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1835696" y="1549301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Kis társadalmi különbségek</a:t>
            </a:r>
            <a:endParaRPr lang="hu-HU" sz="16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339752" y="757214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Területileg egyenletes fejlődés</a:t>
            </a:r>
            <a:endParaRPr lang="hu-HU" sz="16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3779912" y="685205"/>
            <a:ext cx="1296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Jól-lét, életminőség (tanultság, egészség)</a:t>
            </a:r>
            <a:endParaRPr lang="hu-HU" sz="160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5220072" y="90122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Fenn-tarthatóság</a:t>
            </a:r>
            <a:endParaRPr lang="hu-HU" sz="16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5796136" y="162130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Társadalmi harmónia</a:t>
            </a:r>
            <a:endParaRPr lang="hu-HU" sz="16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1331640" y="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Rendszerszemléletű, </a:t>
            </a:r>
            <a:r>
              <a:rPr lang="hu-HU" sz="2800" b="1" dirty="0" err="1" smtClean="0"/>
              <a:t>szinergikus</a:t>
            </a:r>
            <a:r>
              <a:rPr lang="hu-HU" sz="2800" b="1" dirty="0" smtClean="0"/>
              <a:t> gondolkodás</a:t>
            </a:r>
            <a:endParaRPr lang="hu-HU" sz="2800" b="1" dirty="0"/>
          </a:p>
        </p:txBody>
      </p:sp>
      <p:sp>
        <p:nvSpPr>
          <p:cNvPr id="30" name="Dia számának hely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11</a:t>
            </a:fld>
            <a:endParaRPr lang="hu-H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4533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Van-e esély a paradigmaváltásra?</a:t>
            </a:r>
          </a:p>
          <a:p>
            <a:pPr>
              <a:buNone/>
            </a:pPr>
            <a:r>
              <a:rPr lang="hu-HU" dirty="0" smtClean="0"/>
              <a:t>Viharfelhők a horizonton:</a:t>
            </a:r>
          </a:p>
          <a:p>
            <a:pPr lvl="1">
              <a:buFontTx/>
              <a:buChar char="-"/>
            </a:pPr>
            <a:r>
              <a:rPr lang="hu-HU" dirty="0" smtClean="0"/>
              <a:t>Gyorsuló eladósodás</a:t>
            </a:r>
          </a:p>
          <a:p>
            <a:pPr>
              <a:buNone/>
            </a:pPr>
            <a:r>
              <a:rPr lang="hu-HU" dirty="0" smtClean="0"/>
              <a:t>2017-ben a világ összes adóssága 169 trillió $ (63 trillió állami, 66 trillió céges és 40 trillió lakossági)</a:t>
            </a:r>
          </a:p>
          <a:p>
            <a:pPr lvl="1">
              <a:buFontTx/>
              <a:buChar char="-"/>
            </a:pPr>
            <a:r>
              <a:rPr lang="hu-HU" dirty="0" smtClean="0"/>
              <a:t>Hatékonysági kritérium nélküli beruházások</a:t>
            </a:r>
          </a:p>
          <a:p>
            <a:pPr lvl="1">
              <a:buFontTx/>
              <a:buChar char="-"/>
            </a:pPr>
            <a:r>
              <a:rPr lang="hu-HU" dirty="0" smtClean="0"/>
              <a:t>Növekvő társadalmi szétszakadás</a:t>
            </a:r>
          </a:p>
          <a:p>
            <a:pPr lvl="1">
              <a:buFontTx/>
              <a:buChar char="-"/>
            </a:pPr>
            <a:r>
              <a:rPr lang="hu-HU" dirty="0" smtClean="0"/>
              <a:t>Digitális forradalom (platformok), monopolszereplők</a:t>
            </a:r>
          </a:p>
          <a:p>
            <a:pPr lvl="1">
              <a:buFontTx/>
              <a:buChar char="-"/>
            </a:pPr>
            <a:r>
              <a:rPr lang="hu-HU" dirty="0" smtClean="0"/>
              <a:t>Mindent felülíró anyagi mohóság (eltorzult értékrendek: focista, orvos, tanár bére)</a:t>
            </a:r>
          </a:p>
          <a:p>
            <a:pPr>
              <a:buNone/>
            </a:pPr>
            <a:r>
              <a:rPr lang="hu-HU" dirty="0" smtClean="0"/>
              <a:t>Ki viszi át az új gondolkodást a túlsó partra?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12</a:t>
            </a:fld>
            <a:endParaRPr lang="hu-H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753318" y="3529884"/>
            <a:ext cx="6036335" cy="2016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Köszönöm szépen  a figyelmet!</a:t>
            </a:r>
            <a:endParaRPr kumimoji="0" lang="hu-HU" sz="2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pic>
        <p:nvPicPr>
          <p:cNvPr id="4" name="Picture 2" descr="http://3.bp.blogspot.com/_7V8rXEaf7rU/Swb5S3vr4jI/AAAAAAAABGQ/7HU-4i8beD0/s1600/retards.png"/>
          <p:cNvPicPr>
            <a:picLocks noChangeAspect="1" noChangeArrowheads="1"/>
          </p:cNvPicPr>
          <p:nvPr/>
        </p:nvPicPr>
        <p:blipFill>
          <a:blip r:embed="rId3" cstate="print"/>
          <a:srcRect l="10547" t="13574" r="10937" b="54199"/>
          <a:stretch>
            <a:fillRect/>
          </a:stretch>
        </p:blipFill>
        <p:spPr bwMode="auto">
          <a:xfrm>
            <a:off x="2000232" y="1214422"/>
            <a:ext cx="532607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b="1" u="sng" dirty="0" smtClean="0"/>
              <a:t>Bevezetés</a:t>
            </a:r>
            <a:endParaRPr lang="hu-HU" sz="3600" b="1" u="sng" dirty="0"/>
          </a:p>
        </p:txBody>
      </p:sp>
      <p:pic>
        <p:nvPicPr>
          <p:cNvPr id="2050" name="Picture 2" descr="https://www.nature.com/polopoly_fs/7.14758.1389638926!/image/GDP1.jpg_gen/derivatives/landscape_630/GD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549" y="1412776"/>
            <a:ext cx="8040891" cy="4824536"/>
          </a:xfrm>
          <a:prstGeom prst="rect">
            <a:avLst/>
          </a:prstGeom>
          <a:noFill/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2</a:t>
            </a:fld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sz="3600" b="1" u="sng" dirty="0" smtClean="0"/>
              <a:t>1. Gazdasági növekedés üzleti érdek, nem feltétlenül társadalmi érdek</a:t>
            </a:r>
            <a:endParaRPr lang="hu-HU" sz="3600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Gazdasági növekedés mérése GDP-vel: </a:t>
            </a:r>
            <a:r>
              <a:rPr lang="hu-HU" dirty="0" err="1" smtClean="0"/>
              <a:t>globalizált</a:t>
            </a:r>
            <a:r>
              <a:rPr lang="hu-HU" dirty="0" smtClean="0"/>
              <a:t> világban elavult.</a:t>
            </a:r>
          </a:p>
          <a:p>
            <a:pPr>
              <a:buNone/>
            </a:pPr>
            <a:r>
              <a:rPr lang="hu-HU" dirty="0" smtClean="0"/>
              <a:t>GDP eredete: Simon </a:t>
            </a:r>
            <a:r>
              <a:rPr lang="hu-HU" dirty="0" err="1" smtClean="0"/>
              <a:t>Kuznets</a:t>
            </a:r>
            <a:r>
              <a:rPr lang="hu-HU" dirty="0" smtClean="0"/>
              <a:t> (Nobel-díj: 1971) 30-as évek</a:t>
            </a:r>
          </a:p>
          <a:p>
            <a:pPr>
              <a:buNone/>
            </a:pPr>
            <a:r>
              <a:rPr lang="hu-HU" dirty="0" smtClean="0"/>
              <a:t>Már Kuznets figyelmeztet rá 1934-ben: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99592" y="4869160"/>
            <a:ext cx="6552728" cy="107721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A GDP alkalmatlan a társadalmi jóllét mérésére</a:t>
            </a:r>
            <a:endParaRPr lang="hu-HU" sz="3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3</a:t>
            </a:fld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1324744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hu-HU" dirty="0" smtClean="0"/>
              <a:t>J.K. Kennedy: a GDP csak azt nem méri, ami miatt érdemes élni. (1968)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27584" y="234888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sz="3200" dirty="0" smtClean="0"/>
              <a:t>Értékláncok</a:t>
            </a:r>
          </a:p>
          <a:p>
            <a:pPr>
              <a:buFontTx/>
              <a:buChar char="-"/>
            </a:pPr>
            <a:r>
              <a:rPr lang="hu-HU" sz="3200" dirty="0" smtClean="0"/>
              <a:t>GDP 15%-a tulajdonosi jogon hazautalt profit</a:t>
            </a:r>
          </a:p>
          <a:p>
            <a:pPr>
              <a:buFontTx/>
              <a:buChar char="-"/>
            </a:pPr>
            <a:r>
              <a:rPr lang="hu-HU" sz="3200" dirty="0" smtClean="0"/>
              <a:t>Autóexport </a:t>
            </a:r>
            <a:r>
              <a:rPr lang="hu-HU" sz="3200" dirty="0" smtClean="0"/>
              <a:t>miért export?</a:t>
            </a:r>
          </a:p>
          <a:p>
            <a:pPr>
              <a:buFontTx/>
              <a:buChar char="-"/>
            </a:pPr>
            <a:r>
              <a:rPr lang="hu-HU" sz="3200" dirty="0" smtClean="0"/>
              <a:t>Családi/közösségi munka nem számít</a:t>
            </a:r>
          </a:p>
          <a:p>
            <a:pPr>
              <a:buFontTx/>
              <a:buChar char="-"/>
            </a:pPr>
            <a:r>
              <a:rPr lang="hu-HU" sz="3200" dirty="0" smtClean="0"/>
              <a:t>Bűnözés nő, nő a GDP</a:t>
            </a:r>
            <a:endParaRPr lang="hu-HU" sz="32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4</a:t>
            </a:fld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600" b="1" u="sng" dirty="0"/>
              <a:t>2</a:t>
            </a:r>
            <a:r>
              <a:rPr lang="hu-HU" sz="3600" b="1" u="sng" dirty="0" smtClean="0"/>
              <a:t>. Növekedés, moralitás, válság</a:t>
            </a:r>
            <a:endParaRPr lang="hu-HU" sz="3600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GDP kapcsán morális kérdések fel sem merülhetnek!</a:t>
            </a:r>
          </a:p>
          <a:p>
            <a:pPr lvl="1">
              <a:buFontTx/>
              <a:buChar char="-"/>
            </a:pPr>
            <a:r>
              <a:rPr lang="hu-HU" dirty="0" smtClean="0"/>
              <a:t>Olcsósággal versenyzés (bér, föld, adó)</a:t>
            </a:r>
          </a:p>
          <a:p>
            <a:pPr lvl="1">
              <a:buFontTx/>
              <a:buChar char="-"/>
            </a:pPr>
            <a:r>
              <a:rPr lang="hu-HU" dirty="0" smtClean="0"/>
              <a:t>Egészségre ártalmas munkahelyek (társadalmi kár)</a:t>
            </a:r>
          </a:p>
          <a:p>
            <a:pPr lvl="1">
              <a:buFontTx/>
              <a:buChar char="-"/>
            </a:pPr>
            <a:r>
              <a:rPr lang="hu-HU" dirty="0" smtClean="0"/>
              <a:t>Környezetszennyezés (ökológiai kár). Clinton „green GDP” szénipar „megölte”)</a:t>
            </a:r>
          </a:p>
          <a:p>
            <a:pPr lvl="1">
              <a:buFontTx/>
              <a:buChar char="-"/>
            </a:pPr>
            <a:r>
              <a:rPr lang="hu-HU" dirty="0" smtClean="0"/>
              <a:t>Üzleti tisztesség, etika, moralitás</a:t>
            </a:r>
          </a:p>
          <a:p>
            <a:pPr>
              <a:buNone/>
            </a:pPr>
            <a:r>
              <a:rPr lang="hu-HU" dirty="0" smtClean="0"/>
              <a:t>Válság</a:t>
            </a:r>
          </a:p>
          <a:p>
            <a:pPr lvl="1">
              <a:buFontTx/>
              <a:buChar char="-"/>
            </a:pPr>
            <a:r>
              <a:rPr lang="hu-HU" dirty="0" smtClean="0"/>
              <a:t>Moralitása</a:t>
            </a:r>
          </a:p>
          <a:p>
            <a:pPr lvl="2"/>
            <a:r>
              <a:rPr lang="hu-HU" dirty="0" smtClean="0"/>
              <a:t>Bankok indította válságot a társadalom fizette meg (megszorítások)</a:t>
            </a:r>
          </a:p>
          <a:p>
            <a:pPr lvl="1">
              <a:buNone/>
            </a:pPr>
            <a:r>
              <a:rPr lang="hu-HU" dirty="0" smtClean="0"/>
              <a:t>- Hány bankárnak csökkent a fizetése?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5</a:t>
            </a:fld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Gazdasági növekedésre összpontosítás félrevezető mutatóra (GDP) alapozva</a:t>
            </a:r>
          </a:p>
          <a:p>
            <a:pPr lvl="1">
              <a:buFontTx/>
              <a:buChar char="-"/>
            </a:pPr>
            <a:r>
              <a:rPr lang="hu-HU" dirty="0" smtClean="0"/>
              <a:t>Újabb válság (pénzügyi mohóság)</a:t>
            </a:r>
          </a:p>
          <a:p>
            <a:pPr lvl="1">
              <a:buFontTx/>
              <a:buChar char="-"/>
            </a:pPr>
            <a:r>
              <a:rPr lang="hu-HU" dirty="0" smtClean="0"/>
              <a:t>Szétszakadó társadalom (egyenlőtlenségek: egyéni, területi)</a:t>
            </a:r>
          </a:p>
          <a:p>
            <a:pPr lvl="1">
              <a:buFontTx/>
              <a:buChar char="-"/>
            </a:pPr>
            <a:r>
              <a:rPr lang="hu-HU" dirty="0" smtClean="0"/>
              <a:t>Környezetrombolás (erőforrás túlhasználás)</a:t>
            </a:r>
          </a:p>
          <a:p>
            <a:pPr>
              <a:buNone/>
            </a:pPr>
            <a:r>
              <a:rPr lang="hu-HU" dirty="0" smtClean="0"/>
              <a:t>Valódi eredményre törekedni:</a:t>
            </a:r>
          </a:p>
          <a:p>
            <a:pPr lvl="1">
              <a:buFontTx/>
              <a:buChar char="-"/>
            </a:pPr>
            <a:r>
              <a:rPr lang="hu-HU" dirty="0" smtClean="0"/>
              <a:t>Gazdasági fenntarthatóság (kiegyensúlyozott fejlődés)</a:t>
            </a:r>
          </a:p>
          <a:p>
            <a:pPr lvl="1">
              <a:buFontTx/>
              <a:buChar char="-"/>
            </a:pPr>
            <a:r>
              <a:rPr lang="hu-HU" dirty="0" smtClean="0"/>
              <a:t>Társadalmi (szociális) fenntarthatóság</a:t>
            </a:r>
          </a:p>
          <a:p>
            <a:pPr lvl="1">
              <a:buFontTx/>
              <a:buChar char="-"/>
            </a:pPr>
            <a:r>
              <a:rPr lang="hu-HU" dirty="0" smtClean="0"/>
              <a:t>Demográfiai fenntarthatóság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6</a:t>
            </a:fld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Nemzeti szinten</a:t>
            </a:r>
          </a:p>
          <a:p>
            <a:pPr lvl="1">
              <a:buFontTx/>
              <a:buChar char="-"/>
            </a:pPr>
            <a:r>
              <a:rPr lang="hu-HU" dirty="0" smtClean="0"/>
              <a:t>Válságállóképesség (értékláncok, „szines”, diverzifikált gazdasági szerkezet, energiafüggőség minimalizálása)</a:t>
            </a:r>
            <a:endParaRPr lang="hu-HU" dirty="0" smtClean="0"/>
          </a:p>
          <a:p>
            <a:pPr lvl="1">
              <a:buFontTx/>
              <a:buChar char="-"/>
            </a:pPr>
            <a:r>
              <a:rPr lang="hu-HU" dirty="0" smtClean="0"/>
              <a:t>Kiegyenlítettség: </a:t>
            </a:r>
            <a:r>
              <a:rPr lang="hu-HU" dirty="0" smtClean="0"/>
              <a:t>tulajdon</a:t>
            </a:r>
            <a:r>
              <a:rPr lang="hu-HU" dirty="0" smtClean="0"/>
              <a:t>, cégméret (KKV-k fontossága)</a:t>
            </a:r>
          </a:p>
          <a:p>
            <a:pPr lvl="1">
              <a:buFontTx/>
              <a:buChar char="-"/>
            </a:pPr>
            <a:r>
              <a:rPr lang="hu-HU" dirty="0" smtClean="0"/>
              <a:t>Társadalmi harmónia (bizalom, társadalmi tőke)</a:t>
            </a:r>
          </a:p>
          <a:p>
            <a:pPr lvl="1">
              <a:buFontTx/>
              <a:buChar char="-"/>
            </a:pPr>
            <a:r>
              <a:rPr lang="hu-HU" dirty="0" smtClean="0"/>
              <a:t>Általános társadalmi hatékonyság (gondos és jövőorientált erőforrás gazdálkodás (pénz, ember, föld. 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7</a:t>
            </a:fld>
            <a:endParaRPr 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b="1" u="sng" dirty="0"/>
              <a:t>3</a:t>
            </a:r>
            <a:r>
              <a:rPr lang="hu-HU" sz="3600" b="1" u="sng" dirty="0" smtClean="0"/>
              <a:t>. Mire lenne szükség?</a:t>
            </a:r>
            <a:endParaRPr lang="hu-HU" sz="3600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Paradigmaváltás</a:t>
            </a:r>
          </a:p>
          <a:p>
            <a:pPr lvl="1">
              <a:buNone/>
            </a:pPr>
            <a:r>
              <a:rPr lang="hu-HU" dirty="0" smtClean="0"/>
              <a:t>Mennyiség 			Minőség </a:t>
            </a:r>
          </a:p>
          <a:p>
            <a:pPr lvl="1">
              <a:buNone/>
            </a:pPr>
            <a:r>
              <a:rPr lang="hu-HU" dirty="0" smtClean="0"/>
              <a:t>Egysíkú</a:t>
            </a:r>
          </a:p>
          <a:p>
            <a:pPr lvl="1">
              <a:buNone/>
            </a:pPr>
            <a:r>
              <a:rPr lang="hu-HU" dirty="0" smtClean="0"/>
              <a:t>Gondolkodás 			Rendszerszemlélet</a:t>
            </a:r>
          </a:p>
          <a:p>
            <a:pPr lvl="1">
              <a:buNone/>
            </a:pPr>
            <a:r>
              <a:rPr lang="hu-HU" dirty="0" smtClean="0"/>
              <a:t>Rövidtávú</a:t>
            </a:r>
          </a:p>
          <a:p>
            <a:pPr lvl="1">
              <a:buNone/>
            </a:pPr>
            <a:r>
              <a:rPr lang="hu-HU" dirty="0" smtClean="0"/>
              <a:t>Haszonmaximalizálás 	            Hosszútávú fejlődés</a:t>
            </a:r>
            <a:endParaRPr lang="hu-HU" dirty="0"/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4283968" y="450912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4283968" y="350100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4211960" y="242088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8</a:t>
            </a:fld>
            <a:endParaRPr lang="hu-H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Brundtland Report of 1987 defines sustainable as "/>
          <p:cNvPicPr/>
          <p:nvPr/>
        </p:nvPicPr>
        <p:blipFill>
          <a:blip r:embed="rId2" cstate="print"/>
          <a:srcRect t="12879"/>
          <a:stretch>
            <a:fillRect/>
          </a:stretch>
        </p:blipFill>
        <p:spPr bwMode="auto">
          <a:xfrm>
            <a:off x="1714480" y="1428736"/>
            <a:ext cx="5503778" cy="43491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2071670" y="2643182"/>
            <a:ext cx="1500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Gazdaság</a:t>
            </a:r>
            <a:endParaRPr lang="hu-HU" sz="2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5357818" y="2500306"/>
            <a:ext cx="164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Társadalom</a:t>
            </a:r>
            <a:endParaRPr lang="hu-HU" sz="22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143240" y="4643446"/>
            <a:ext cx="2786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Természeti környezet</a:t>
            </a:r>
            <a:endParaRPr lang="hu-HU" sz="22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2643174" y="500042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 fenntarthatóság átfedő körei</a:t>
            </a:r>
            <a:endParaRPr lang="hu-HU" sz="24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857224" y="600076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</a:t>
            </a:r>
            <a:r>
              <a:rPr lang="hu-HU" dirty="0" err="1" smtClean="0"/>
              <a:t>Brundtland</a:t>
            </a:r>
            <a:r>
              <a:rPr lang="hu-HU" dirty="0" smtClean="0"/>
              <a:t> </a:t>
            </a:r>
            <a:r>
              <a:rPr lang="hu-HU" dirty="0" err="1" smtClean="0"/>
              <a:t>Report</a:t>
            </a:r>
            <a:r>
              <a:rPr lang="hu-HU" dirty="0" smtClean="0"/>
              <a:t> 1987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F88B-AA82-44E8-B7C3-6C90E74E3B86}" type="slidenum">
              <a:rPr lang="hu-HU" smtClean="0"/>
              <a:t>9</a:t>
            </a:fld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499</Words>
  <Application>Microsoft Office PowerPoint</Application>
  <PresentationFormat>On-screen Show (4:3)</PresentationFormat>
  <Paragraphs>101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Office-téma</vt:lpstr>
      <vt:lpstr>Prof. Dr. Csath Magdolna  Növekedés vagy fejlődés: fenntarthatósági dilemmák</vt:lpstr>
      <vt:lpstr>Bevezetés</vt:lpstr>
      <vt:lpstr>1. Gazdasági növekedés üzleti érdek, nem feltétlenül társadalmi érdek</vt:lpstr>
      <vt:lpstr>PowerPoint Presentation</vt:lpstr>
      <vt:lpstr>2. Növekedés, moralitás, válság</vt:lpstr>
      <vt:lpstr>PowerPoint Presentation</vt:lpstr>
      <vt:lpstr>PowerPoint Presentation</vt:lpstr>
      <vt:lpstr>3. Mire lenne szükség?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 Dr. Csath Magdolna  Növekedés vagy fejlődés: fenntarthatósági dilemmák</dc:title>
  <dc:creator>Penzugy</dc:creator>
  <cp:lastModifiedBy>Csath Magdolna</cp:lastModifiedBy>
  <cp:revision>12</cp:revision>
  <dcterms:created xsi:type="dcterms:W3CDTF">2018-09-18T16:53:08Z</dcterms:created>
  <dcterms:modified xsi:type="dcterms:W3CDTF">2018-09-19T17:29:19Z</dcterms:modified>
</cp:coreProperties>
</file>