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79" r:id="rId4"/>
    <p:sldId id="258" r:id="rId5"/>
    <p:sldId id="272" r:id="rId6"/>
    <p:sldId id="277" r:id="rId7"/>
    <p:sldId id="274" r:id="rId8"/>
    <p:sldId id="275" r:id="rId9"/>
    <p:sldId id="282" r:id="rId10"/>
    <p:sldId id="278" r:id="rId11"/>
    <p:sldId id="271" r:id="rId12"/>
    <p:sldId id="259" r:id="rId13"/>
    <p:sldId id="281"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6" d="100"/>
          <a:sy n="66" d="100"/>
        </p:scale>
        <p:origin x="63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2DE3EC-F4DA-4CA4-8600-5A53E8293E71}"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37AE2-305C-4F19-90D8-EA43B24ED43F}" type="slidenum">
              <a:rPr lang="en-US" smtClean="0"/>
              <a:t>‹#›</a:t>
            </a:fld>
            <a:endParaRPr lang="en-US"/>
          </a:p>
        </p:txBody>
      </p:sp>
    </p:spTree>
    <p:extLst>
      <p:ext uri="{BB962C8B-B14F-4D97-AF65-F5344CB8AC3E}">
        <p14:creationId xmlns:p14="http://schemas.microsoft.com/office/powerpoint/2010/main" val="3411723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2DE3EC-F4DA-4CA4-8600-5A53E8293E71}"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37AE2-305C-4F19-90D8-EA43B24ED43F}" type="slidenum">
              <a:rPr lang="en-US" smtClean="0"/>
              <a:t>‹#›</a:t>
            </a:fld>
            <a:endParaRPr lang="en-US"/>
          </a:p>
        </p:txBody>
      </p:sp>
    </p:spTree>
    <p:extLst>
      <p:ext uri="{BB962C8B-B14F-4D97-AF65-F5344CB8AC3E}">
        <p14:creationId xmlns:p14="http://schemas.microsoft.com/office/powerpoint/2010/main" val="304111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2DE3EC-F4DA-4CA4-8600-5A53E8293E71}"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37AE2-305C-4F19-90D8-EA43B24ED43F}" type="slidenum">
              <a:rPr lang="en-US" smtClean="0"/>
              <a:t>‹#›</a:t>
            </a:fld>
            <a:endParaRPr lang="en-US"/>
          </a:p>
        </p:txBody>
      </p:sp>
    </p:spTree>
    <p:extLst>
      <p:ext uri="{BB962C8B-B14F-4D97-AF65-F5344CB8AC3E}">
        <p14:creationId xmlns:p14="http://schemas.microsoft.com/office/powerpoint/2010/main" val="2489713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2DE3EC-F4DA-4CA4-8600-5A53E8293E71}"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37AE2-305C-4F19-90D8-EA43B24ED43F}" type="slidenum">
              <a:rPr lang="en-US" smtClean="0"/>
              <a:t>‹#›</a:t>
            </a:fld>
            <a:endParaRPr lang="en-US"/>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30169" y="116632"/>
            <a:ext cx="1461511" cy="1376727"/>
          </a:xfrm>
          <a:prstGeom prst="rect">
            <a:avLst/>
          </a:prstGeom>
        </p:spPr>
      </p:pic>
    </p:spTree>
    <p:extLst>
      <p:ext uri="{BB962C8B-B14F-4D97-AF65-F5344CB8AC3E}">
        <p14:creationId xmlns:p14="http://schemas.microsoft.com/office/powerpoint/2010/main" val="1986152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2DE3EC-F4DA-4CA4-8600-5A53E8293E71}"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37AE2-305C-4F19-90D8-EA43B24ED43F}" type="slidenum">
              <a:rPr lang="en-US" smtClean="0"/>
              <a:t>‹#›</a:t>
            </a:fld>
            <a:endParaRPr lang="en-US"/>
          </a:p>
        </p:txBody>
      </p:sp>
    </p:spTree>
    <p:extLst>
      <p:ext uri="{BB962C8B-B14F-4D97-AF65-F5344CB8AC3E}">
        <p14:creationId xmlns:p14="http://schemas.microsoft.com/office/powerpoint/2010/main" val="1589970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2DE3EC-F4DA-4CA4-8600-5A53E8293E71}"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37AE2-305C-4F19-90D8-EA43B24ED43F}" type="slidenum">
              <a:rPr lang="en-US" smtClean="0"/>
              <a:t>‹#›</a:t>
            </a:fld>
            <a:endParaRPr lang="en-US"/>
          </a:p>
        </p:txBody>
      </p:sp>
    </p:spTree>
    <p:extLst>
      <p:ext uri="{BB962C8B-B14F-4D97-AF65-F5344CB8AC3E}">
        <p14:creationId xmlns:p14="http://schemas.microsoft.com/office/powerpoint/2010/main" val="3990887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2DE3EC-F4DA-4CA4-8600-5A53E8293E71}" type="datetimeFigureOut">
              <a:rPr lang="en-US" smtClean="0"/>
              <a:t>9/20/2018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C37AE2-305C-4F19-90D8-EA43B24ED43F}" type="slidenum">
              <a:rPr lang="en-US" smtClean="0"/>
              <a:t>‹#›</a:t>
            </a:fld>
            <a:endParaRPr lang="en-US"/>
          </a:p>
        </p:txBody>
      </p:sp>
    </p:spTree>
    <p:extLst>
      <p:ext uri="{BB962C8B-B14F-4D97-AF65-F5344CB8AC3E}">
        <p14:creationId xmlns:p14="http://schemas.microsoft.com/office/powerpoint/2010/main" val="129025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2DE3EC-F4DA-4CA4-8600-5A53E8293E71}" type="datetimeFigureOut">
              <a:rPr lang="en-US" smtClean="0"/>
              <a:t>9/20/2018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C37AE2-305C-4F19-90D8-EA43B24ED43F}" type="slidenum">
              <a:rPr lang="en-US" smtClean="0"/>
              <a:t>‹#›</a:t>
            </a:fld>
            <a:endParaRPr lang="en-US"/>
          </a:p>
        </p:txBody>
      </p:sp>
    </p:spTree>
    <p:extLst>
      <p:ext uri="{BB962C8B-B14F-4D97-AF65-F5344CB8AC3E}">
        <p14:creationId xmlns:p14="http://schemas.microsoft.com/office/powerpoint/2010/main" val="1266698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DE3EC-F4DA-4CA4-8600-5A53E8293E71}" type="datetimeFigureOut">
              <a:rPr lang="en-US" smtClean="0"/>
              <a:t>9/20/2018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C37AE2-305C-4F19-90D8-EA43B24ED43F}" type="slidenum">
              <a:rPr lang="en-US" smtClean="0"/>
              <a:t>‹#›</a:t>
            </a:fld>
            <a:endParaRPr lang="en-US"/>
          </a:p>
        </p:txBody>
      </p:sp>
    </p:spTree>
    <p:extLst>
      <p:ext uri="{BB962C8B-B14F-4D97-AF65-F5344CB8AC3E}">
        <p14:creationId xmlns:p14="http://schemas.microsoft.com/office/powerpoint/2010/main" val="151965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DE3EC-F4DA-4CA4-8600-5A53E8293E71}"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37AE2-305C-4F19-90D8-EA43B24ED43F}" type="slidenum">
              <a:rPr lang="en-US" smtClean="0"/>
              <a:t>‹#›</a:t>
            </a:fld>
            <a:endParaRPr lang="en-US"/>
          </a:p>
        </p:txBody>
      </p:sp>
    </p:spTree>
    <p:extLst>
      <p:ext uri="{BB962C8B-B14F-4D97-AF65-F5344CB8AC3E}">
        <p14:creationId xmlns:p14="http://schemas.microsoft.com/office/powerpoint/2010/main" val="1030135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DE3EC-F4DA-4CA4-8600-5A53E8293E71}"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37AE2-305C-4F19-90D8-EA43B24ED43F}" type="slidenum">
              <a:rPr lang="en-US" smtClean="0"/>
              <a:t>‹#›</a:t>
            </a:fld>
            <a:endParaRPr lang="en-US"/>
          </a:p>
        </p:txBody>
      </p:sp>
    </p:spTree>
    <p:extLst>
      <p:ext uri="{BB962C8B-B14F-4D97-AF65-F5344CB8AC3E}">
        <p14:creationId xmlns:p14="http://schemas.microsoft.com/office/powerpoint/2010/main" val="1147932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DE3EC-F4DA-4CA4-8600-5A53E8293E71}" type="datetimeFigureOut">
              <a:rPr lang="en-US" smtClean="0"/>
              <a:t>9/20/2018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C37AE2-305C-4F19-90D8-EA43B24ED43F}" type="slidenum">
              <a:rPr lang="en-US" smtClean="0"/>
              <a:t>‹#›</a:t>
            </a:fld>
            <a:endParaRPr lang="en-US"/>
          </a:p>
        </p:txBody>
      </p:sp>
    </p:spTree>
    <p:extLst>
      <p:ext uri="{BB962C8B-B14F-4D97-AF65-F5344CB8AC3E}">
        <p14:creationId xmlns:p14="http://schemas.microsoft.com/office/powerpoint/2010/main" val="2639181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mf.org/en/Publications/FM/Issues/2018/04/06/fiscal-monitor-april-201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58227"/>
            <a:ext cx="9144000" cy="2387600"/>
          </a:xfrm>
        </p:spPr>
        <p:txBody>
          <a:bodyPr>
            <a:normAutofit fontScale="90000"/>
          </a:bodyPr>
          <a:lstStyle/>
          <a:p>
            <a:r>
              <a:rPr lang="en-US" b="1" dirty="0" smtClean="0">
                <a:solidFill>
                  <a:srgbClr val="C00000"/>
                </a:solidFill>
              </a:rPr>
              <a:t/>
            </a:r>
            <a:br>
              <a:rPr lang="en-US" b="1" dirty="0" smtClean="0">
                <a:solidFill>
                  <a:srgbClr val="C00000"/>
                </a:solidFill>
              </a:rPr>
            </a:br>
            <a:r>
              <a:rPr lang="en-US" b="1" dirty="0" smtClean="0">
                <a:solidFill>
                  <a:srgbClr val="C00000"/>
                </a:solidFill>
              </a:rPr>
              <a:t>The risks of a new </a:t>
            </a:r>
            <a:br>
              <a:rPr lang="en-US" b="1" dirty="0" smtClean="0">
                <a:solidFill>
                  <a:srgbClr val="C00000"/>
                </a:solidFill>
              </a:rPr>
            </a:br>
            <a:r>
              <a:rPr lang="en-US" b="1" dirty="0" smtClean="0">
                <a:solidFill>
                  <a:srgbClr val="C00000"/>
                </a:solidFill>
              </a:rPr>
              <a:t>global debt crises</a:t>
            </a:r>
            <a:endParaRPr lang="en-US" b="1" dirty="0">
              <a:solidFill>
                <a:srgbClr val="C00000"/>
              </a:solidFill>
            </a:endParaRPr>
          </a:p>
        </p:txBody>
      </p:sp>
      <p:sp>
        <p:nvSpPr>
          <p:cNvPr id="3" name="Subtitle 2"/>
          <p:cNvSpPr>
            <a:spLocks noGrp="1"/>
          </p:cNvSpPr>
          <p:nvPr>
            <p:ph type="subTitle" idx="1"/>
          </p:nvPr>
        </p:nvSpPr>
        <p:spPr>
          <a:xfrm>
            <a:off x="1524000" y="4452914"/>
            <a:ext cx="9144000" cy="1655762"/>
          </a:xfrm>
        </p:spPr>
        <p:txBody>
          <a:bodyPr>
            <a:normAutofit/>
          </a:bodyPr>
          <a:lstStyle/>
          <a:p>
            <a:r>
              <a:rPr lang="en-US" dirty="0" smtClean="0"/>
              <a:t>Bodo Ellmers, </a:t>
            </a:r>
            <a:r>
              <a:rPr lang="en-US" dirty="0" err="1" smtClean="0"/>
              <a:t>Eurodad</a:t>
            </a:r>
            <a:r>
              <a:rPr lang="en-US" dirty="0" smtClean="0"/>
              <a:t/>
            </a:r>
            <a:br>
              <a:rPr lang="en-US" dirty="0" smtClean="0"/>
            </a:br>
            <a:r>
              <a:rPr lang="en-US" dirty="0" smtClean="0"/>
              <a:t>20 September 2018</a:t>
            </a:r>
            <a:br>
              <a:rPr lang="en-US" dirty="0" smtClean="0"/>
            </a:br>
            <a:r>
              <a:rPr lang="en-GB" dirty="0" smtClean="0"/>
              <a:t>Budapest</a:t>
            </a:r>
            <a:endParaRPr lang="en-US" dirty="0"/>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30169" y="116632"/>
            <a:ext cx="1461511" cy="1376727"/>
          </a:xfrm>
          <a:prstGeom prst="rect">
            <a:avLst/>
          </a:prstGeom>
        </p:spPr>
      </p:pic>
    </p:spTree>
    <p:extLst>
      <p:ext uri="{BB962C8B-B14F-4D97-AF65-F5344CB8AC3E}">
        <p14:creationId xmlns:p14="http://schemas.microsoft.com/office/powerpoint/2010/main" val="3465857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678" y="2753484"/>
            <a:ext cx="10515600" cy="1325563"/>
          </a:xfrm>
        </p:spPr>
        <p:txBody>
          <a:bodyPr>
            <a:normAutofit fontScale="90000"/>
          </a:bodyPr>
          <a:lstStyle/>
          <a:p>
            <a:r>
              <a:rPr lang="en-US" b="1" dirty="0">
                <a:solidFill>
                  <a:srgbClr val="C00000"/>
                </a:solidFill>
              </a:rPr>
              <a:t>3. History repeats itself? The current cycle is similar to the one that triggered the 1980s debt crises</a:t>
            </a:r>
            <a:endParaRPr lang="de-DE" dirty="0"/>
          </a:p>
        </p:txBody>
      </p:sp>
    </p:spTree>
    <p:extLst>
      <p:ext uri="{BB962C8B-B14F-4D97-AF65-F5344CB8AC3E}">
        <p14:creationId xmlns:p14="http://schemas.microsoft.com/office/powerpoint/2010/main" val="3049545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134" y="679023"/>
            <a:ext cx="5065594" cy="1325563"/>
          </a:xfrm>
        </p:spPr>
        <p:txBody>
          <a:bodyPr>
            <a:normAutofit fontScale="90000"/>
          </a:bodyPr>
          <a:lstStyle/>
          <a:p>
            <a:pPr lvl="0"/>
            <a:r>
              <a:rPr lang="en-US" sz="4200" b="1" dirty="0" smtClean="0">
                <a:solidFill>
                  <a:srgbClr val="C00000"/>
                </a:solidFill>
              </a:rPr>
              <a:t>The debt cycle</a:t>
            </a:r>
            <a:r>
              <a:rPr lang="de-DE" dirty="0"/>
              <a:t/>
            </a:r>
            <a:br>
              <a:rPr lang="de-DE" dirty="0"/>
            </a:br>
            <a:r>
              <a:rPr lang="en-US" b="1" dirty="0"/>
              <a:t> </a:t>
            </a:r>
            <a:r>
              <a:rPr lang="de-DE" dirty="0"/>
              <a:t/>
            </a:r>
            <a:br>
              <a:rPr lang="de-DE" dirty="0"/>
            </a:br>
            <a:endParaRPr lang="en-US" b="1" dirty="0">
              <a:solidFill>
                <a:srgbClr val="C00000"/>
              </a:solidFill>
            </a:endParaRPr>
          </a:p>
        </p:txBody>
      </p:sp>
      <p:sp>
        <p:nvSpPr>
          <p:cNvPr id="3" name="Content Placeholder 2"/>
          <p:cNvSpPr>
            <a:spLocks noGrp="1"/>
          </p:cNvSpPr>
          <p:nvPr>
            <p:ph idx="1"/>
          </p:nvPr>
        </p:nvSpPr>
        <p:spPr>
          <a:xfrm>
            <a:off x="838199" y="1690688"/>
            <a:ext cx="11031416" cy="4593734"/>
          </a:xfrm>
        </p:spPr>
        <p:txBody>
          <a:bodyPr>
            <a:normAutofit fontScale="92500"/>
          </a:bodyPr>
          <a:lstStyle/>
          <a:p>
            <a:pPr lvl="0"/>
            <a:r>
              <a:rPr lang="en-US" dirty="0" smtClean="0"/>
              <a:t>Excessive </a:t>
            </a:r>
            <a:r>
              <a:rPr lang="en-US" dirty="0"/>
              <a:t>savings and sluggish growth in some </a:t>
            </a:r>
            <a:r>
              <a:rPr lang="en-US" dirty="0" smtClean="0"/>
              <a:t>countries </a:t>
            </a:r>
            <a:r>
              <a:rPr lang="en-US" dirty="0">
                <a:sym typeface="Wingdings" panose="05000000000000000000" pitchFamily="2" charset="2"/>
              </a:rPr>
              <a:t></a:t>
            </a:r>
            <a:r>
              <a:rPr lang="en-US" dirty="0"/>
              <a:t> </a:t>
            </a:r>
            <a:r>
              <a:rPr lang="en-US" dirty="0" smtClean="0"/>
              <a:t> </a:t>
            </a:r>
            <a:r>
              <a:rPr lang="en-US" dirty="0"/>
              <a:t>lending boom to deficit countries </a:t>
            </a:r>
            <a:r>
              <a:rPr lang="en-US" dirty="0">
                <a:sym typeface="Wingdings" panose="05000000000000000000" pitchFamily="2" charset="2"/>
              </a:rPr>
              <a:t></a:t>
            </a:r>
            <a:r>
              <a:rPr lang="en-US" dirty="0"/>
              <a:t> </a:t>
            </a:r>
            <a:r>
              <a:rPr lang="en-US" dirty="0" smtClean="0"/>
              <a:t>rising </a:t>
            </a:r>
            <a:r>
              <a:rPr lang="en-US" dirty="0"/>
              <a:t>debt </a:t>
            </a:r>
            <a:r>
              <a:rPr lang="en-US" dirty="0" smtClean="0"/>
              <a:t>levels </a:t>
            </a:r>
            <a:r>
              <a:rPr lang="en-US" dirty="0" smtClean="0">
                <a:sym typeface="Wingdings" panose="05000000000000000000" pitchFamily="2" charset="2"/>
              </a:rPr>
              <a:t>debt crises</a:t>
            </a:r>
            <a:endParaRPr lang="de-DE" dirty="0"/>
          </a:p>
          <a:p>
            <a:pPr lvl="0"/>
            <a:r>
              <a:rPr lang="en-US" dirty="0"/>
              <a:t>Debt services costs are rising </a:t>
            </a:r>
            <a:r>
              <a:rPr lang="en-US" dirty="0">
                <a:sym typeface="Wingdings" panose="05000000000000000000" pitchFamily="2" charset="2"/>
              </a:rPr>
              <a:t></a:t>
            </a:r>
            <a:r>
              <a:rPr lang="en-US" dirty="0"/>
              <a:t> they increasingly absorb scarce </a:t>
            </a:r>
            <a:r>
              <a:rPr lang="en-US" dirty="0" smtClean="0"/>
              <a:t>official development assistance </a:t>
            </a:r>
            <a:r>
              <a:rPr lang="en-US" dirty="0"/>
              <a:t>and tax </a:t>
            </a:r>
            <a:r>
              <a:rPr lang="en-US" dirty="0" smtClean="0"/>
              <a:t>income </a:t>
            </a:r>
          </a:p>
          <a:p>
            <a:pPr lvl="0"/>
            <a:r>
              <a:rPr lang="en-US" dirty="0" smtClean="0"/>
              <a:t>Developing </a:t>
            </a:r>
            <a:r>
              <a:rPr lang="en-US" dirty="0"/>
              <a:t>country debt payments increased by 60% between 2014 and 2017</a:t>
            </a:r>
            <a:r>
              <a:rPr lang="en-US" dirty="0" smtClean="0"/>
              <a:t>.</a:t>
            </a:r>
          </a:p>
          <a:p>
            <a:pPr lvl="0"/>
            <a:r>
              <a:rPr lang="en-US" dirty="0" smtClean="0"/>
              <a:t>Public spending is being reduced, is crowded out by debt payments</a:t>
            </a:r>
          </a:p>
          <a:p>
            <a:r>
              <a:rPr lang="en-US" dirty="0"/>
              <a:t>IMF and other IFIs have not learned lessons from the </a:t>
            </a:r>
            <a:r>
              <a:rPr lang="en-US" dirty="0" smtClean="0"/>
              <a:t>past: They prioritize bailout lending, with austerity conditions attached, over debt restructuring </a:t>
            </a:r>
          </a:p>
          <a:p>
            <a:pPr marL="0" indent="0">
              <a:buNone/>
            </a:pPr>
            <a:r>
              <a:rPr lang="en-US" b="1" dirty="0" smtClean="0">
                <a:sym typeface="Wingdings" panose="05000000000000000000" pitchFamily="2" charset="2"/>
              </a:rPr>
              <a:t> </a:t>
            </a:r>
            <a:r>
              <a:rPr lang="en-US" b="1" dirty="0" smtClean="0"/>
              <a:t>The </a:t>
            </a:r>
            <a:r>
              <a:rPr lang="en-US" b="1" dirty="0"/>
              <a:t>next lost decade might be at the doorstep … these are not so good prospects for the </a:t>
            </a:r>
            <a:r>
              <a:rPr lang="en-US" b="1" dirty="0" smtClean="0"/>
              <a:t>Sustainable Development Goals</a:t>
            </a:r>
            <a:r>
              <a:rPr lang="en-US" dirty="0"/>
              <a:t>!  </a:t>
            </a:r>
            <a:endParaRPr lang="de-DE" dirty="0"/>
          </a:p>
          <a:p>
            <a:pPr lvl="0"/>
            <a:endParaRPr lang="de-DE" dirty="0"/>
          </a:p>
          <a:p>
            <a:endParaRPr lang="en-US" dirty="0" smtClean="0"/>
          </a:p>
          <a:p>
            <a:endParaRPr lang="en-US" dirty="0" smtClean="0"/>
          </a:p>
          <a:p>
            <a:endParaRPr lang="en-US" dirty="0"/>
          </a:p>
        </p:txBody>
      </p:sp>
    </p:spTree>
    <p:extLst>
      <p:ext uri="{BB962C8B-B14F-4D97-AF65-F5344CB8AC3E}">
        <p14:creationId xmlns:p14="http://schemas.microsoft.com/office/powerpoint/2010/main" val="1935481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33364"/>
            <a:ext cx="10515600" cy="767639"/>
          </a:xfrm>
        </p:spPr>
        <p:txBody>
          <a:bodyPr>
            <a:noAutofit/>
          </a:bodyPr>
          <a:lstStyle/>
          <a:p>
            <a:pPr algn="ctr"/>
            <a:r>
              <a:rPr lang="en-US" b="1" dirty="0">
                <a:solidFill>
                  <a:srgbClr val="C00000"/>
                </a:solidFill>
              </a:rPr>
              <a:t>4. Where will the next crisis start</a:t>
            </a:r>
            <a:r>
              <a:rPr lang="en-US" b="1" dirty="0" smtClean="0">
                <a:solidFill>
                  <a:srgbClr val="C00000"/>
                </a:solidFill>
              </a:rPr>
              <a:t>?</a:t>
            </a:r>
            <a:endParaRPr lang="en-US" b="1" dirty="0">
              <a:solidFill>
                <a:srgbClr val="C00000"/>
              </a:solidFill>
            </a:endParaRPr>
          </a:p>
        </p:txBody>
      </p:sp>
      <p:sp>
        <p:nvSpPr>
          <p:cNvPr id="3" name="Content Placeholder 2"/>
          <p:cNvSpPr>
            <a:spLocks noGrp="1"/>
          </p:cNvSpPr>
          <p:nvPr>
            <p:ph idx="1"/>
          </p:nvPr>
        </p:nvSpPr>
        <p:spPr>
          <a:xfrm>
            <a:off x="838199" y="1607261"/>
            <a:ext cx="11136923" cy="4351338"/>
          </a:xfrm>
        </p:spPr>
        <p:txBody>
          <a:bodyPr>
            <a:normAutofit fontScale="70000" lnSpcReduction="20000"/>
          </a:bodyPr>
          <a:lstStyle/>
          <a:p>
            <a:pPr lvl="0"/>
            <a:r>
              <a:rPr lang="en-US" b="1" dirty="0" smtClean="0"/>
              <a:t>Corporate </a:t>
            </a:r>
            <a:r>
              <a:rPr lang="en-US" b="1" dirty="0"/>
              <a:t>debt? </a:t>
            </a:r>
            <a:r>
              <a:rPr lang="en-US" dirty="0">
                <a:sym typeface="Wingdings" panose="05000000000000000000" pitchFamily="2" charset="2"/>
              </a:rPr>
              <a:t></a:t>
            </a:r>
            <a:r>
              <a:rPr lang="en-US" dirty="0"/>
              <a:t> Extremely high leverage, including in China and Latin America</a:t>
            </a:r>
            <a:endParaRPr lang="de-DE" dirty="0"/>
          </a:p>
          <a:p>
            <a:pPr lvl="0"/>
            <a:r>
              <a:rPr lang="en-US" b="1" dirty="0"/>
              <a:t>Financial sector debt? </a:t>
            </a:r>
            <a:r>
              <a:rPr lang="en-US" dirty="0">
                <a:sym typeface="Wingdings" panose="05000000000000000000" pitchFamily="2" charset="2"/>
              </a:rPr>
              <a:t></a:t>
            </a:r>
            <a:r>
              <a:rPr lang="en-US" dirty="0"/>
              <a:t> Too-big-too-fail has not been resolved since last crises, concentration process has continued, </a:t>
            </a:r>
            <a:r>
              <a:rPr lang="en-US" dirty="0" smtClean="0"/>
              <a:t>QE keeps “zombie banks” alive </a:t>
            </a:r>
            <a:endParaRPr lang="de-DE" dirty="0"/>
          </a:p>
          <a:p>
            <a:pPr lvl="0"/>
            <a:r>
              <a:rPr lang="en-US" b="1" dirty="0"/>
              <a:t>China? </a:t>
            </a:r>
            <a:r>
              <a:rPr lang="en-US" dirty="0">
                <a:sym typeface="Wingdings" panose="05000000000000000000" pitchFamily="2" charset="2"/>
              </a:rPr>
              <a:t></a:t>
            </a:r>
            <a:r>
              <a:rPr lang="en-US" dirty="0"/>
              <a:t> extremely high private debt levels and contingent </a:t>
            </a:r>
            <a:r>
              <a:rPr lang="en-US" dirty="0" smtClean="0"/>
              <a:t>liabilities, </a:t>
            </a:r>
            <a:r>
              <a:rPr lang="en-US" dirty="0"/>
              <a:t>spillover to the global south would be dramatic </a:t>
            </a:r>
            <a:endParaRPr lang="en-US" dirty="0" smtClean="0"/>
          </a:p>
          <a:p>
            <a:pPr lvl="0"/>
            <a:r>
              <a:rPr lang="en-US" b="1" dirty="0" smtClean="0"/>
              <a:t>Italy</a:t>
            </a:r>
            <a:r>
              <a:rPr lang="en-US" b="1" dirty="0"/>
              <a:t>? </a:t>
            </a:r>
            <a:r>
              <a:rPr lang="en-US" dirty="0">
                <a:sym typeface="Wingdings" panose="05000000000000000000" pitchFamily="2" charset="2"/>
              </a:rPr>
              <a:t></a:t>
            </a:r>
            <a:r>
              <a:rPr lang="en-US" dirty="0"/>
              <a:t> high sovereign debt to GDP, gross financing needs of 40.7</a:t>
            </a:r>
            <a:r>
              <a:rPr lang="en-US" dirty="0" smtClean="0"/>
              <a:t>% </a:t>
            </a:r>
            <a:r>
              <a:rPr lang="en-US" dirty="0"/>
              <a:t>of GDP, lots of non-performing loans </a:t>
            </a:r>
            <a:r>
              <a:rPr lang="en-US" dirty="0">
                <a:sym typeface="Wingdings" panose="05000000000000000000" pitchFamily="2" charset="2"/>
              </a:rPr>
              <a:t></a:t>
            </a:r>
            <a:r>
              <a:rPr lang="en-US" dirty="0"/>
              <a:t> the return of the Euro </a:t>
            </a:r>
            <a:r>
              <a:rPr lang="en-US" dirty="0" smtClean="0"/>
              <a:t>crisis</a:t>
            </a:r>
            <a:r>
              <a:rPr lang="en-US" dirty="0"/>
              <a:t>?</a:t>
            </a:r>
            <a:endParaRPr lang="de-DE" dirty="0"/>
          </a:p>
          <a:p>
            <a:pPr lvl="0"/>
            <a:r>
              <a:rPr lang="en-US" b="1" dirty="0"/>
              <a:t>USA? </a:t>
            </a:r>
            <a:r>
              <a:rPr lang="en-US" dirty="0">
                <a:sym typeface="Wingdings" panose="05000000000000000000" pitchFamily="2" charset="2"/>
              </a:rPr>
              <a:t></a:t>
            </a:r>
            <a:r>
              <a:rPr lang="en-US" dirty="0"/>
              <a:t> Will the Fed’s interest rate decisions in combination with Trump’s tax reform take the whole world economy down (rising USD interest is highly problematic for all USD borrowers, especially developing countries). US fiscal deficit is expected to rise to 6% of GDP by 2019, due to the tax cuts </a:t>
            </a:r>
            <a:r>
              <a:rPr lang="en-US" dirty="0">
                <a:sym typeface="Wingdings" panose="05000000000000000000" pitchFamily="2" charset="2"/>
              </a:rPr>
              <a:t></a:t>
            </a:r>
            <a:r>
              <a:rPr lang="en-US" dirty="0"/>
              <a:t> vacuum </a:t>
            </a:r>
            <a:r>
              <a:rPr lang="en-US" dirty="0" smtClean="0"/>
              <a:t>cleaner</a:t>
            </a:r>
          </a:p>
          <a:p>
            <a:r>
              <a:rPr lang="en-US" sz="2900" b="1" dirty="0"/>
              <a:t>Emerging </a:t>
            </a:r>
            <a:r>
              <a:rPr lang="en-US" sz="2900" b="1" dirty="0" smtClean="0"/>
              <a:t>economies? </a:t>
            </a:r>
            <a:r>
              <a:rPr lang="en-US" sz="2900" b="1" dirty="0" smtClean="0">
                <a:sym typeface="Wingdings" panose="05000000000000000000" pitchFamily="2" charset="2"/>
              </a:rPr>
              <a:t> Argentina is already in crises</a:t>
            </a:r>
            <a:endParaRPr lang="de-DE" dirty="0"/>
          </a:p>
          <a:p>
            <a:pPr lvl="0"/>
            <a:r>
              <a:rPr lang="en-US" b="1" dirty="0"/>
              <a:t>What about the </a:t>
            </a:r>
            <a:r>
              <a:rPr lang="en-US" b="1" dirty="0" smtClean="0"/>
              <a:t>poorest countries? </a:t>
            </a:r>
            <a:r>
              <a:rPr lang="en-US" dirty="0">
                <a:sym typeface="Wingdings" panose="05000000000000000000" pitchFamily="2" charset="2"/>
              </a:rPr>
              <a:t></a:t>
            </a:r>
            <a:r>
              <a:rPr lang="en-US" dirty="0"/>
              <a:t> First cases of default already. Chad, Mozambique etc. </a:t>
            </a:r>
            <a:r>
              <a:rPr lang="en-US" dirty="0" smtClean="0"/>
              <a:t>LICs </a:t>
            </a:r>
            <a:r>
              <a:rPr lang="en-US" dirty="0"/>
              <a:t>crises are more “collateral damage” of the debt system, a victim of policy decisions taken elsewhere in the debt system</a:t>
            </a:r>
            <a:r>
              <a:rPr lang="en-US" dirty="0" smtClean="0"/>
              <a:t>.</a:t>
            </a:r>
            <a:endParaRPr lang="de-DE" dirty="0"/>
          </a:p>
          <a:p>
            <a:pPr marL="0" lvl="0" indent="0">
              <a:buNone/>
            </a:pPr>
            <a:endParaRPr lang="de-DE" dirty="0"/>
          </a:p>
          <a:p>
            <a:pPr marL="0" indent="0">
              <a:buNone/>
            </a:pPr>
            <a:endParaRPr lang="en-US" dirty="0"/>
          </a:p>
        </p:txBody>
      </p:sp>
    </p:spTree>
    <p:extLst>
      <p:ext uri="{BB962C8B-B14F-4D97-AF65-F5344CB8AC3E}">
        <p14:creationId xmlns:p14="http://schemas.microsoft.com/office/powerpoint/2010/main" val="2558935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4" y="347708"/>
            <a:ext cx="10515600" cy="1325563"/>
          </a:xfrm>
        </p:spPr>
        <p:txBody>
          <a:bodyPr/>
          <a:lstStyle/>
          <a:p>
            <a:pPr algn="ctr"/>
            <a:r>
              <a:rPr lang="en-US" dirty="0" smtClean="0"/>
              <a:t>	</a:t>
            </a:r>
            <a:r>
              <a:rPr lang="en-US" b="1" dirty="0">
                <a:solidFill>
                  <a:srgbClr val="C00000"/>
                </a:solidFill>
              </a:rPr>
              <a:t>Surging debt after the crisis</a:t>
            </a:r>
          </a:p>
        </p:txBody>
      </p:sp>
      <p:pic>
        <p:nvPicPr>
          <p:cNvPr id="4" name="Content Placeholder 3"/>
          <p:cNvPicPr>
            <a:picLocks noGrp="1" noChangeAspect="1"/>
          </p:cNvPicPr>
          <p:nvPr>
            <p:ph idx="1"/>
          </p:nvPr>
        </p:nvPicPr>
        <p:blipFill>
          <a:blip r:embed="rId2"/>
          <a:stretch>
            <a:fillRect/>
          </a:stretch>
        </p:blipFill>
        <p:spPr>
          <a:xfrm>
            <a:off x="3618805" y="1825625"/>
            <a:ext cx="4954390" cy="4351338"/>
          </a:xfrm>
          <a:prstGeom prst="rect">
            <a:avLst/>
          </a:prstGeom>
        </p:spPr>
      </p:pic>
    </p:spTree>
    <p:extLst>
      <p:ext uri="{BB962C8B-B14F-4D97-AF65-F5344CB8AC3E}">
        <p14:creationId xmlns:p14="http://schemas.microsoft.com/office/powerpoint/2010/main" val="2642665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776" y="528898"/>
            <a:ext cx="10515600" cy="1325563"/>
          </a:xfrm>
        </p:spPr>
        <p:txBody>
          <a:bodyPr>
            <a:normAutofit/>
          </a:bodyPr>
          <a:lstStyle/>
          <a:p>
            <a:pPr algn="ctr"/>
            <a:r>
              <a:rPr lang="en-US" b="1" dirty="0" smtClean="0">
                <a:solidFill>
                  <a:srgbClr val="C00000"/>
                </a:solidFill>
              </a:rPr>
              <a:t>5. Which </a:t>
            </a:r>
            <a:r>
              <a:rPr lang="en-US" b="1" dirty="0">
                <a:solidFill>
                  <a:srgbClr val="C00000"/>
                </a:solidFill>
              </a:rPr>
              <a:t>way to go – the need for reforms: </a:t>
            </a:r>
            <a:r>
              <a:rPr lang="de-DE" b="1" dirty="0">
                <a:solidFill>
                  <a:srgbClr val="C00000"/>
                </a:solidFill>
              </a:rPr>
              <a:t/>
            </a:r>
            <a:br>
              <a:rPr lang="de-DE" b="1" dirty="0">
                <a:solidFill>
                  <a:srgbClr val="C00000"/>
                </a:solidFill>
              </a:rPr>
            </a:br>
            <a:endParaRPr lang="en-US" b="1" dirty="0">
              <a:solidFill>
                <a:srgbClr val="C00000"/>
              </a:solidFill>
            </a:endParaRPr>
          </a:p>
        </p:txBody>
      </p:sp>
      <p:sp>
        <p:nvSpPr>
          <p:cNvPr id="6" name="Rectangle 5"/>
          <p:cNvSpPr/>
          <p:nvPr/>
        </p:nvSpPr>
        <p:spPr>
          <a:xfrm>
            <a:off x="1364776" y="1502135"/>
            <a:ext cx="8939284" cy="4565737"/>
          </a:xfrm>
          <a:prstGeom prst="rect">
            <a:avLst/>
          </a:prstGeom>
        </p:spPr>
        <p:txBody>
          <a:bodyPr wrap="square">
            <a:spAutoFit/>
          </a:bodyPr>
          <a:lstStyle/>
          <a:p>
            <a:pPr>
              <a:lnSpc>
                <a:spcPct val="107000"/>
              </a:lnSpc>
              <a:spcAft>
                <a:spcPts val="800"/>
              </a:spcAft>
            </a:pPr>
            <a:r>
              <a:rPr lang="en-US" sz="2300" b="1" dirty="0" smtClean="0">
                <a:latin typeface="Calibri" panose="020F0502020204030204" pitchFamily="34" charset="0"/>
                <a:ea typeface="Calibri" panose="020F0502020204030204" pitchFamily="34" charset="0"/>
                <a:cs typeface="Times New Roman" panose="02020603050405020304" pitchFamily="18" charset="0"/>
              </a:rPr>
              <a:t>Prevention </a:t>
            </a:r>
            <a:r>
              <a:rPr lang="en-US" sz="2300" b="1" dirty="0">
                <a:latin typeface="Calibri" panose="020F0502020204030204" pitchFamily="34" charset="0"/>
                <a:ea typeface="Calibri" panose="020F0502020204030204" pitchFamily="34" charset="0"/>
                <a:cs typeface="Times New Roman" panose="02020603050405020304" pitchFamily="18" charset="0"/>
              </a:rPr>
              <a:t>of crises: </a:t>
            </a:r>
            <a:endParaRPr lang="de-DE" sz="23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US" sz="2300" dirty="0">
                <a:latin typeface="Calibri" panose="020F0502020204030204" pitchFamily="34" charset="0"/>
                <a:ea typeface="Calibri" panose="020F0502020204030204" pitchFamily="34" charset="0"/>
                <a:cs typeface="Times New Roman" panose="02020603050405020304" pitchFamily="18" charset="0"/>
              </a:rPr>
              <a:t>More reliance on financing instruments that do not create new debts (tax, </a:t>
            </a:r>
            <a:r>
              <a:rPr lang="en-US" sz="2300" dirty="0" smtClean="0">
                <a:latin typeface="Calibri" panose="020F0502020204030204" pitchFamily="34" charset="0"/>
                <a:ea typeface="Calibri" panose="020F0502020204030204" pitchFamily="34" charset="0"/>
                <a:cs typeface="Times New Roman" panose="02020603050405020304" pitchFamily="18" charset="0"/>
              </a:rPr>
              <a:t>development assistance</a:t>
            </a:r>
            <a:r>
              <a:rPr lang="en-US" sz="2300" dirty="0" smtClean="0">
                <a:latin typeface="Calibri" panose="020F0502020204030204" pitchFamily="34" charset="0"/>
                <a:ea typeface="Calibri" panose="020F0502020204030204" pitchFamily="34" charset="0"/>
                <a:cs typeface="Times New Roman" panose="02020603050405020304" pitchFamily="18" charset="0"/>
              </a:rPr>
              <a:t>, </a:t>
            </a:r>
            <a:r>
              <a:rPr lang="en-US" sz="2300" dirty="0">
                <a:latin typeface="Calibri" panose="020F0502020204030204" pitchFamily="34" charset="0"/>
                <a:ea typeface="Calibri" panose="020F0502020204030204" pitchFamily="34" charset="0"/>
                <a:cs typeface="Times New Roman" panose="02020603050405020304" pitchFamily="18" charset="0"/>
              </a:rPr>
              <a:t>equity </a:t>
            </a:r>
            <a:r>
              <a:rPr lang="en-US" sz="2300" dirty="0" err="1">
                <a:latin typeface="Calibri" panose="020F0502020204030204" pitchFamily="34" charset="0"/>
                <a:ea typeface="Calibri" panose="020F0502020204030204" pitchFamily="34" charset="0"/>
                <a:cs typeface="Times New Roman" panose="02020603050405020304" pitchFamily="18" charset="0"/>
              </a:rPr>
              <a:t>etc</a:t>
            </a:r>
            <a:r>
              <a:rPr lang="en-US" sz="2300" dirty="0">
                <a:latin typeface="Calibri" panose="020F0502020204030204" pitchFamily="34" charset="0"/>
                <a:ea typeface="Calibri" panose="020F0502020204030204" pitchFamily="34" charset="0"/>
                <a:cs typeface="Times New Roman" panose="02020603050405020304" pitchFamily="18" charset="0"/>
              </a:rPr>
              <a:t>)</a:t>
            </a:r>
            <a:endParaRPr lang="de-DE" sz="23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US" sz="2300" dirty="0">
                <a:latin typeface="Calibri" panose="020F0502020204030204" pitchFamily="34" charset="0"/>
                <a:ea typeface="Calibri" panose="020F0502020204030204" pitchFamily="34" charset="0"/>
                <a:cs typeface="Times New Roman" panose="02020603050405020304" pitchFamily="18" charset="0"/>
              </a:rPr>
              <a:t>Responsible </a:t>
            </a:r>
            <a:r>
              <a:rPr lang="en-US" sz="2300" dirty="0" smtClean="0">
                <a:latin typeface="Calibri" panose="020F0502020204030204" pitchFamily="34" charset="0"/>
                <a:ea typeface="Calibri" panose="020F0502020204030204" pitchFamily="34" charset="0"/>
                <a:cs typeface="Times New Roman" panose="02020603050405020304" pitchFamily="18" charset="0"/>
              </a:rPr>
              <a:t>Lending:  </a:t>
            </a:r>
            <a:r>
              <a:rPr lang="en-US" sz="2300" dirty="0">
                <a:latin typeface="Calibri" panose="020F0502020204030204" pitchFamily="34" charset="0"/>
                <a:ea typeface="Calibri" panose="020F0502020204030204" pitchFamily="34" charset="0"/>
                <a:cs typeface="Times New Roman" panose="02020603050405020304" pitchFamily="18" charset="0"/>
              </a:rPr>
              <a:t>Financing instruments that reduce default risks (GDP-linked bonds; state-contingent lending) </a:t>
            </a:r>
            <a:endParaRPr lang="de-DE" sz="23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300" b="1" dirty="0">
                <a:latin typeface="Calibri" panose="020F0502020204030204" pitchFamily="34" charset="0"/>
                <a:ea typeface="Calibri" panose="020F0502020204030204" pitchFamily="34" charset="0"/>
                <a:cs typeface="Times New Roman" panose="02020603050405020304" pitchFamily="18" charset="0"/>
              </a:rPr>
              <a:t>Resolution of crises: </a:t>
            </a:r>
            <a:endParaRPr lang="de-DE" sz="23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US" sz="2300" dirty="0">
                <a:latin typeface="Calibri" panose="020F0502020204030204" pitchFamily="34" charset="0"/>
                <a:ea typeface="Calibri" panose="020F0502020204030204" pitchFamily="34" charset="0"/>
                <a:cs typeface="Times New Roman" panose="02020603050405020304" pitchFamily="18" charset="0"/>
              </a:rPr>
              <a:t>Debt relief/restructuring (deleveraging) must become the first or at least a more prominent policy option</a:t>
            </a:r>
            <a:endParaRPr lang="de-DE" sz="23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US" sz="2300" dirty="0">
                <a:latin typeface="Calibri" panose="020F0502020204030204" pitchFamily="34" charset="0"/>
                <a:ea typeface="Calibri" panose="020F0502020204030204" pitchFamily="34" charset="0"/>
                <a:cs typeface="Times New Roman" panose="02020603050405020304" pitchFamily="18" charset="0"/>
              </a:rPr>
              <a:t>Better institutions to make this </a:t>
            </a:r>
            <a:r>
              <a:rPr lang="en-US" sz="2300" dirty="0" smtClean="0">
                <a:latin typeface="Calibri" panose="020F0502020204030204" pitchFamily="34" charset="0"/>
                <a:ea typeface="Calibri" panose="020F0502020204030204" pitchFamily="34" charset="0"/>
                <a:cs typeface="Times New Roman" panose="02020603050405020304" pitchFamily="18" charset="0"/>
              </a:rPr>
              <a:t>possible are needs </a:t>
            </a:r>
            <a:r>
              <a:rPr lang="en-US" sz="2300" dirty="0">
                <a:latin typeface="Calibri" panose="020F0502020204030204" pitchFamily="34" charset="0"/>
                <a:ea typeface="Calibri" panose="020F0502020204030204" pitchFamily="34" charset="0"/>
                <a:cs typeface="Times New Roman" panose="02020603050405020304" pitchFamily="18" charset="0"/>
              </a:rPr>
              <a:t>(debt workout </a:t>
            </a:r>
            <a:r>
              <a:rPr lang="en-US" sz="2300" dirty="0" smtClean="0">
                <a:latin typeface="Calibri" panose="020F0502020204030204" pitchFamily="34" charset="0"/>
                <a:ea typeface="Calibri" panose="020F0502020204030204" pitchFamily="34" charset="0"/>
                <a:cs typeface="Times New Roman" panose="02020603050405020304" pitchFamily="18" charset="0"/>
              </a:rPr>
              <a:t>mechanism)</a:t>
            </a:r>
          </a:p>
          <a:p>
            <a:pPr lvl="0">
              <a:lnSpc>
                <a:spcPct val="107000"/>
              </a:lnSpc>
              <a:spcAft>
                <a:spcPts val="0"/>
              </a:spcAft>
            </a:pPr>
            <a:endParaRPr lang="de-DE" sz="23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6036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solidFill>
                  <a:srgbClr val="C00000"/>
                </a:solidFill>
              </a:rPr>
              <a:t>What </a:t>
            </a:r>
            <a:r>
              <a:rPr lang="en-US" sz="3800" b="1" dirty="0" smtClean="0">
                <a:solidFill>
                  <a:srgbClr val="C00000"/>
                </a:solidFill>
              </a:rPr>
              <a:t>has caused </a:t>
            </a:r>
            <a:r>
              <a:rPr lang="en-US" sz="3800" b="1" dirty="0">
                <a:solidFill>
                  <a:srgbClr val="C00000"/>
                </a:solidFill>
              </a:rPr>
              <a:t>the last financial </a:t>
            </a:r>
            <a:r>
              <a:rPr lang="en-US" sz="3800" b="1" dirty="0" smtClean="0">
                <a:solidFill>
                  <a:srgbClr val="C00000"/>
                </a:solidFill>
              </a:rPr>
              <a:t>crisis? </a:t>
            </a:r>
            <a:endParaRPr lang="en-US" sz="3800" b="1" dirty="0">
              <a:solidFill>
                <a:srgbClr val="C00000"/>
              </a:solidFill>
            </a:endParaRPr>
          </a:p>
        </p:txBody>
      </p:sp>
      <p:sp>
        <p:nvSpPr>
          <p:cNvPr id="3" name="Content Placeholder 2"/>
          <p:cNvSpPr>
            <a:spLocks noGrp="1"/>
          </p:cNvSpPr>
          <p:nvPr>
            <p:ph idx="1"/>
          </p:nvPr>
        </p:nvSpPr>
        <p:spPr>
          <a:xfrm>
            <a:off x="838200" y="2017214"/>
            <a:ext cx="10515600" cy="4351338"/>
          </a:xfrm>
        </p:spPr>
        <p:txBody>
          <a:bodyPr/>
          <a:lstStyle/>
          <a:p>
            <a:r>
              <a:rPr lang="en-US" b="1" dirty="0">
                <a:solidFill>
                  <a:srgbClr val="C00000"/>
                </a:solidFill>
                <a:latin typeface="+mj-lt"/>
                <a:ea typeface="+mj-ea"/>
                <a:cs typeface="+mj-cs"/>
              </a:rPr>
              <a:t>Rising inequality</a:t>
            </a:r>
            <a:r>
              <a:rPr lang="en-US" dirty="0" smtClean="0"/>
              <a:t>: The poor have to borrow to meet their needs, the rich have to invest – the banks facilitate sub-prime lending. </a:t>
            </a:r>
          </a:p>
          <a:p>
            <a:r>
              <a:rPr lang="en-US" b="1" dirty="0" err="1">
                <a:solidFill>
                  <a:srgbClr val="C00000"/>
                </a:solidFill>
                <a:latin typeface="+mj-lt"/>
                <a:ea typeface="+mj-ea"/>
                <a:cs typeface="+mj-cs"/>
              </a:rPr>
              <a:t>Financialization</a:t>
            </a:r>
            <a:r>
              <a:rPr lang="en-US" dirty="0" smtClean="0"/>
              <a:t>: Privatization of public goods such as health, housing, or education creates more needs to borrow, new asset classes – and much more debt. </a:t>
            </a:r>
          </a:p>
          <a:p>
            <a:r>
              <a:rPr lang="en-US" b="1" dirty="0" smtClean="0">
                <a:solidFill>
                  <a:srgbClr val="C00000"/>
                </a:solidFill>
                <a:latin typeface="+mj-lt"/>
                <a:ea typeface="+mj-ea"/>
                <a:cs typeface="+mj-cs"/>
              </a:rPr>
              <a:t>Deregulation</a:t>
            </a:r>
            <a:r>
              <a:rPr lang="en-US" b="1" dirty="0">
                <a:solidFill>
                  <a:srgbClr val="C00000"/>
                </a:solidFill>
                <a:latin typeface="+mj-lt"/>
                <a:ea typeface="+mj-ea"/>
                <a:cs typeface="+mj-cs"/>
              </a:rPr>
              <a:t>: </a:t>
            </a:r>
            <a:r>
              <a:rPr lang="en-US" dirty="0"/>
              <a:t>USA and </a:t>
            </a:r>
            <a:r>
              <a:rPr lang="en-US" dirty="0" smtClean="0"/>
              <a:t>EU lifted restrictions on the financial sector </a:t>
            </a:r>
            <a:r>
              <a:rPr lang="en-US" dirty="0" smtClean="0">
                <a:sym typeface="Wingdings" panose="05000000000000000000" pitchFamily="2" charset="2"/>
              </a:rPr>
              <a:t> financial institutions respond by shifting their business model to speculative activities. </a:t>
            </a:r>
            <a:endParaRPr lang="en-US" dirty="0"/>
          </a:p>
        </p:txBody>
      </p:sp>
    </p:spTree>
    <p:extLst>
      <p:ext uri="{BB962C8B-B14F-4D97-AF65-F5344CB8AC3E}">
        <p14:creationId xmlns:p14="http://schemas.microsoft.com/office/powerpoint/2010/main" val="3741467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Debt </a:t>
            </a:r>
            <a:r>
              <a:rPr lang="en-US" b="1" dirty="0">
                <a:solidFill>
                  <a:srgbClr val="C00000"/>
                </a:solidFill>
              </a:rPr>
              <a:t>is at all-time highs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41346" y="1434164"/>
            <a:ext cx="8109308" cy="5153335"/>
          </a:xfrm>
        </p:spPr>
      </p:pic>
    </p:spTree>
    <p:extLst>
      <p:ext uri="{BB962C8B-B14F-4D97-AF65-F5344CB8AC3E}">
        <p14:creationId xmlns:p14="http://schemas.microsoft.com/office/powerpoint/2010/main" val="1053961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0988" y="164332"/>
            <a:ext cx="10515600" cy="1325563"/>
          </a:xfrm>
        </p:spPr>
        <p:txBody>
          <a:bodyPr/>
          <a:lstStyle/>
          <a:p>
            <a:pPr algn="ctr"/>
            <a:r>
              <a:rPr lang="en-US" sz="3800" b="1" dirty="0" smtClean="0">
                <a:solidFill>
                  <a:srgbClr val="C00000"/>
                </a:solidFill>
              </a:rPr>
              <a:t>Total &amp; Public debt </a:t>
            </a:r>
            <a:endParaRPr lang="en-US" sz="3800" b="1" dirty="0">
              <a:solidFill>
                <a:srgbClr val="C00000"/>
              </a:solidFill>
            </a:endParaRPr>
          </a:p>
        </p:txBody>
      </p:sp>
      <p:sp>
        <p:nvSpPr>
          <p:cNvPr id="3" name="Content Placeholder 2"/>
          <p:cNvSpPr>
            <a:spLocks noGrp="1"/>
          </p:cNvSpPr>
          <p:nvPr>
            <p:ph idx="1"/>
          </p:nvPr>
        </p:nvSpPr>
        <p:spPr>
          <a:xfrm>
            <a:off x="838199" y="1690688"/>
            <a:ext cx="11031416" cy="4593734"/>
          </a:xfrm>
        </p:spPr>
        <p:txBody>
          <a:bodyPr>
            <a:normAutofit/>
          </a:bodyPr>
          <a:lstStyle/>
          <a:p>
            <a:endParaRPr lang="en-US" dirty="0" smtClean="0"/>
          </a:p>
          <a:p>
            <a:endParaRPr lang="en-US" dirty="0" smtClean="0"/>
          </a:p>
          <a:p>
            <a:endParaRPr lang="en-US" dirty="0"/>
          </a:p>
        </p:txBody>
      </p:sp>
      <p:sp>
        <p:nvSpPr>
          <p:cNvPr id="4" name="Rectangle 3"/>
          <p:cNvSpPr/>
          <p:nvPr/>
        </p:nvSpPr>
        <p:spPr>
          <a:xfrm>
            <a:off x="1188229" y="1515556"/>
            <a:ext cx="10331355" cy="5244769"/>
          </a:xfrm>
          <a:prstGeom prst="rect">
            <a:avLst/>
          </a:prstGeom>
        </p:spPr>
        <p:txBody>
          <a:bodyPr wrap="square">
            <a:spAutoFit/>
          </a:bodyPr>
          <a:lstStyle/>
          <a:p>
            <a:pPr>
              <a:lnSpc>
                <a:spcPct val="107000"/>
              </a:lnSpc>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Total debt: </a:t>
            </a:r>
            <a:endParaRPr lang="de-DE" sz="24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hlinkClick r:id="rId2"/>
              </a:rPr>
              <a:t>Worldwide debt </a:t>
            </a:r>
            <a:r>
              <a:rPr lang="en-US" sz="2400" dirty="0" smtClean="0">
                <a:latin typeface="Calibri" panose="020F0502020204030204" pitchFamily="34" charset="0"/>
                <a:ea typeface="Calibri" panose="020F0502020204030204" pitchFamily="34" charset="0"/>
                <a:cs typeface="Times New Roman" panose="02020603050405020304" pitchFamily="18" charset="0"/>
              </a:rPr>
              <a:t>(excluding financial debt) has reached US$164 trillion</a:t>
            </a:r>
            <a:r>
              <a:rPr lang="en-US" sz="2400" dirty="0">
                <a:latin typeface="Calibri" panose="020F0502020204030204" pitchFamily="34" charset="0"/>
                <a:ea typeface="Calibri" panose="020F0502020204030204" pitchFamily="34" charset="0"/>
                <a:cs typeface="Times New Roman" panose="02020603050405020304" pitchFamily="18" charset="0"/>
              </a:rPr>
              <a:t>, equal to 225% of global GDP and up from a previous record of 213% in 2009</a:t>
            </a:r>
            <a:r>
              <a:rPr lang="en-US" sz="2400" dirty="0" smtClean="0">
                <a:latin typeface="Calibri" panose="020F0502020204030204" pitchFamily="34" charset="0"/>
                <a:ea typeface="Calibri" panose="020F0502020204030204" pitchFamily="34" charset="0"/>
                <a:cs typeface="Times New Roman" panose="02020603050405020304" pitchFamily="18" charset="0"/>
              </a:rPr>
              <a:t>.</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smtClean="0">
                <a:latin typeface="Calibri" panose="020F0502020204030204" pitchFamily="34" charset="0"/>
                <a:ea typeface="Calibri" panose="020F0502020204030204" pitchFamily="34" charset="0"/>
                <a:cs typeface="Times New Roman" panose="02020603050405020304" pitchFamily="18" charset="0"/>
              </a:rPr>
              <a:t>Public debt:</a:t>
            </a:r>
            <a:endParaRPr lang="de-DE" sz="24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Advanced </a:t>
            </a:r>
            <a:r>
              <a:rPr lang="en-US" sz="2400" dirty="0" smtClean="0">
                <a:latin typeface="Calibri" panose="020F0502020204030204" pitchFamily="34" charset="0"/>
                <a:ea typeface="Calibri" panose="020F0502020204030204" pitchFamily="34" charset="0"/>
                <a:cs typeface="Times New Roman" panose="02020603050405020304" pitchFamily="18" charset="0"/>
              </a:rPr>
              <a:t>economies’ </a:t>
            </a:r>
            <a:r>
              <a:rPr lang="en-US" sz="2400" dirty="0">
                <a:latin typeface="Calibri" panose="020F0502020204030204" pitchFamily="34" charset="0"/>
                <a:ea typeface="Calibri" panose="020F0502020204030204" pitchFamily="34" charset="0"/>
                <a:cs typeface="Times New Roman" panose="02020603050405020304" pitchFamily="18" charset="0"/>
              </a:rPr>
              <a:t>public debt has risen to 106.9% of GDP in </a:t>
            </a:r>
            <a:r>
              <a:rPr lang="en-US" sz="2400" dirty="0" smtClean="0">
                <a:latin typeface="Calibri" panose="020F0502020204030204" pitchFamily="34" charset="0"/>
                <a:ea typeface="Calibri" panose="020F0502020204030204" pitchFamily="34" charset="0"/>
                <a:cs typeface="Times New Roman" panose="02020603050405020304" pitchFamily="18" charset="0"/>
              </a:rPr>
              <a:t>2017</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Greece expected to breach 190% this year, three times the debt level considered “</a:t>
            </a:r>
            <a:r>
              <a:rPr lang="en-US" sz="2400" dirty="0" smtClean="0">
                <a:latin typeface="Calibri" panose="020F0502020204030204" pitchFamily="34" charset="0"/>
                <a:ea typeface="Calibri" panose="020F0502020204030204" pitchFamily="34" charset="0"/>
                <a:cs typeface="Times New Roman" panose="02020603050405020304" pitchFamily="18" charset="0"/>
              </a:rPr>
              <a:t>sustainable” </a:t>
            </a:r>
            <a:r>
              <a:rPr lang="en-US" sz="2400" dirty="0">
                <a:latin typeface="Calibri" panose="020F0502020204030204" pitchFamily="34" charset="0"/>
                <a:ea typeface="Calibri" panose="020F0502020204030204" pitchFamily="34" charset="0"/>
                <a:cs typeface="Times New Roman" panose="02020603050405020304" pitchFamily="18" charset="0"/>
              </a:rPr>
              <a:t>under </a:t>
            </a:r>
            <a:r>
              <a:rPr lang="en-US" sz="2400" dirty="0" smtClean="0">
                <a:latin typeface="Calibri" panose="020F0502020204030204" pitchFamily="34" charset="0"/>
                <a:ea typeface="Calibri" panose="020F0502020204030204" pitchFamily="34" charset="0"/>
                <a:cs typeface="Times New Roman" panose="02020603050405020304" pitchFamily="18" charset="0"/>
              </a:rPr>
              <a:t>the EU’s Maastricht rules (Italy </a:t>
            </a:r>
            <a:r>
              <a:rPr lang="en-US" sz="2400" dirty="0">
                <a:latin typeface="Calibri" panose="020F0502020204030204" pitchFamily="34" charset="0"/>
                <a:ea typeface="Calibri" panose="020F0502020204030204" pitchFamily="34" charset="0"/>
                <a:cs typeface="Times New Roman" panose="02020603050405020304" pitchFamily="18" charset="0"/>
              </a:rPr>
              <a:t>129.7</a:t>
            </a: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USA now way beyond 100% of GDP and rising) </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US" sz="2400" dirty="0" smtClean="0">
                <a:latin typeface="Calibri" panose="020F0502020204030204" pitchFamily="34" charset="0"/>
                <a:ea typeface="Calibri" panose="020F0502020204030204" pitchFamily="34" charset="0"/>
                <a:cs typeface="Times New Roman" panose="02020603050405020304" pitchFamily="18" charset="0"/>
              </a:rPr>
              <a:t>Emerging economies crisis</a:t>
            </a:r>
            <a:r>
              <a:rPr lang="en-US" sz="2400" dirty="0">
                <a:latin typeface="Calibri" panose="020F0502020204030204" pitchFamily="34" charset="0"/>
                <a:ea typeface="Calibri" panose="020F0502020204030204" pitchFamily="34" charset="0"/>
                <a:cs typeface="Times New Roman" panose="02020603050405020304" pitchFamily="18" charset="0"/>
              </a:rPr>
              <a:t>: Argentina already turned to the IMF, massive </a:t>
            </a:r>
            <a:r>
              <a:rPr lang="en-US" sz="2400" dirty="0" smtClean="0">
                <a:latin typeface="Calibri" panose="020F0502020204030204" pitchFamily="34" charset="0"/>
                <a:ea typeface="Calibri" panose="020F0502020204030204" pitchFamily="34" charset="0"/>
                <a:cs typeface="Times New Roman" panose="02020603050405020304" pitchFamily="18" charset="0"/>
              </a:rPr>
              <a:t>debt problems also in </a:t>
            </a:r>
            <a:r>
              <a:rPr lang="en-US" sz="2400" dirty="0" err="1" smtClean="0">
                <a:latin typeface="Calibri" panose="020F0502020204030204" pitchFamily="34" charset="0"/>
                <a:ea typeface="Calibri" panose="020F0502020204030204" pitchFamily="34" charset="0"/>
                <a:cs typeface="Times New Roman" panose="02020603050405020304" pitchFamily="18" charset="0"/>
              </a:rPr>
              <a:t>Brasil</a:t>
            </a:r>
            <a:r>
              <a:rPr lang="en-US" sz="2400" dirty="0" smtClean="0">
                <a:latin typeface="Calibri" panose="020F0502020204030204" pitchFamily="34" charset="0"/>
                <a:ea typeface="Calibri" panose="020F0502020204030204" pitchFamily="34" charset="0"/>
                <a:cs typeface="Times New Roman" panose="02020603050405020304" pitchFamily="18" charset="0"/>
              </a:rPr>
              <a:t>, Pakistan, Turkey etc</a:t>
            </a:r>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Calibri" panose="020F050202020403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Just 1 of 5 L</a:t>
            </a:r>
            <a:r>
              <a:rPr lang="en-US" sz="2400" dirty="0" smtClean="0">
                <a:latin typeface="Calibri" panose="020F0502020204030204" pitchFamily="34" charset="0"/>
                <a:ea typeface="Calibri" panose="020F0502020204030204" pitchFamily="34" charset="0"/>
                <a:cs typeface="Times New Roman" panose="02020603050405020304" pitchFamily="18" charset="0"/>
              </a:rPr>
              <a:t>ow Income </a:t>
            </a:r>
            <a:r>
              <a:rPr lang="en-US" sz="2400" dirty="0">
                <a:latin typeface="Calibri" panose="020F0502020204030204" pitchFamily="34" charset="0"/>
                <a:ea typeface="Calibri" panose="020F0502020204030204" pitchFamily="34" charset="0"/>
                <a:cs typeface="Times New Roman" panose="02020603050405020304" pitchFamily="18" charset="0"/>
              </a:rPr>
              <a:t>C</a:t>
            </a:r>
            <a:r>
              <a:rPr lang="en-US" sz="2400" dirty="0" smtClean="0">
                <a:latin typeface="Calibri" panose="020F0502020204030204" pitchFamily="34" charset="0"/>
                <a:ea typeface="Calibri" panose="020F0502020204030204" pitchFamily="34" charset="0"/>
                <a:cs typeface="Times New Roman" panose="02020603050405020304" pitchFamily="18" charset="0"/>
              </a:rPr>
              <a:t>ountries is </a:t>
            </a:r>
            <a:r>
              <a:rPr lang="en-US" sz="2400" dirty="0">
                <a:latin typeface="Calibri" panose="020F0502020204030204" pitchFamily="34" charset="0"/>
                <a:ea typeface="Calibri" panose="020F0502020204030204" pitchFamily="34" charset="0"/>
                <a:cs typeface="Times New Roman" panose="02020603050405020304" pitchFamily="18" charset="0"/>
              </a:rPr>
              <a:t>considered to be in “low risk of debt distress” </a:t>
            </a:r>
            <a:r>
              <a:rPr lang="en-US"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smtClean="0">
                <a:latin typeface="Calibri" panose="020F0502020204030204" pitchFamily="34" charset="0"/>
                <a:ea typeface="Calibri" panose="020F0502020204030204" pitchFamily="34" charset="0"/>
                <a:cs typeface="Times New Roman" panose="02020603050405020304" pitchFamily="18" charset="0"/>
              </a:rPr>
              <a:t>Effects of debt 1990/2000s debt relief has been undone</a:t>
            </a:r>
            <a:endParaRPr lang="de-DE"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66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7418" y="500062"/>
            <a:ext cx="5857164" cy="1325563"/>
          </a:xfrm>
        </p:spPr>
        <p:txBody>
          <a:bodyPr/>
          <a:lstStyle/>
          <a:p>
            <a:pPr algn="ctr"/>
            <a:r>
              <a:rPr lang="en-US" sz="3800" b="1" dirty="0" smtClean="0">
                <a:solidFill>
                  <a:srgbClr val="C00000"/>
                </a:solidFill>
              </a:rPr>
              <a:t>Private debt </a:t>
            </a:r>
            <a:r>
              <a:rPr lang="de-DE" dirty="0"/>
              <a:t/>
            </a:r>
            <a:br>
              <a:rPr lang="de-DE" dirty="0"/>
            </a:br>
            <a:endParaRPr lang="de-DE" dirty="0"/>
          </a:p>
        </p:txBody>
      </p:sp>
      <p:sp>
        <p:nvSpPr>
          <p:cNvPr id="3" name="Content Placeholder 2"/>
          <p:cNvSpPr>
            <a:spLocks noGrp="1"/>
          </p:cNvSpPr>
          <p:nvPr>
            <p:ph idx="1"/>
          </p:nvPr>
        </p:nvSpPr>
        <p:spPr/>
        <p:txBody>
          <a:bodyPr>
            <a:normAutofit fontScale="85000" lnSpcReduction="10000"/>
          </a:bodyPr>
          <a:lstStyle/>
          <a:p>
            <a:pPr lvl="0"/>
            <a:r>
              <a:rPr lang="en-US" dirty="0"/>
              <a:t>Corporate debt globally has reached 66 trillion </a:t>
            </a:r>
            <a:r>
              <a:rPr lang="en-US" dirty="0" smtClean="0"/>
              <a:t>USD</a:t>
            </a:r>
            <a:endParaRPr lang="de-DE" dirty="0"/>
          </a:p>
          <a:p>
            <a:pPr lvl="0"/>
            <a:r>
              <a:rPr lang="en-US" dirty="0"/>
              <a:t>Boom of bond issuance </a:t>
            </a:r>
            <a:r>
              <a:rPr lang="en-US" dirty="0" smtClean="0"/>
              <a:t>everywhere: </a:t>
            </a:r>
            <a:r>
              <a:rPr lang="en-US" dirty="0"/>
              <a:t>public and private, North and South, large </a:t>
            </a:r>
            <a:r>
              <a:rPr lang="en-US" dirty="0" smtClean="0"/>
              <a:t>share denominated </a:t>
            </a:r>
            <a:r>
              <a:rPr lang="en-US" dirty="0"/>
              <a:t>in foreign currency. </a:t>
            </a:r>
            <a:endParaRPr lang="de-DE" dirty="0"/>
          </a:p>
          <a:p>
            <a:pPr lvl="0"/>
            <a:r>
              <a:rPr lang="en-US" dirty="0"/>
              <a:t>Especially in Asia </a:t>
            </a:r>
            <a:r>
              <a:rPr lang="en-US" dirty="0" smtClean="0"/>
              <a:t>bond issuance </a:t>
            </a:r>
            <a:r>
              <a:rPr lang="en-US" dirty="0"/>
              <a:t>tripled from 62bn in 2017 to 191bn USD in 2018</a:t>
            </a:r>
            <a:endParaRPr lang="de-DE" dirty="0"/>
          </a:p>
          <a:p>
            <a:pPr lvl="0"/>
            <a:r>
              <a:rPr lang="en-US" dirty="0"/>
              <a:t>Even in </a:t>
            </a:r>
            <a:r>
              <a:rPr lang="en-US" dirty="0" smtClean="0"/>
              <a:t>Low Income Countries the </a:t>
            </a:r>
            <a:r>
              <a:rPr lang="en-US" dirty="0"/>
              <a:t>bond boom </a:t>
            </a:r>
            <a:r>
              <a:rPr lang="en-US" dirty="0" smtClean="0"/>
              <a:t>continues: high </a:t>
            </a:r>
            <a:r>
              <a:rPr lang="en-US" dirty="0"/>
              <a:t>yields of up to </a:t>
            </a:r>
            <a:r>
              <a:rPr lang="en-US" dirty="0" smtClean="0"/>
              <a:t>10% annually </a:t>
            </a:r>
            <a:r>
              <a:rPr lang="en-US" dirty="0"/>
              <a:t>attract greedy investors </a:t>
            </a:r>
            <a:r>
              <a:rPr lang="en-US" dirty="0" smtClean="0"/>
              <a:t>and drain </a:t>
            </a:r>
            <a:r>
              <a:rPr lang="en-US" dirty="0"/>
              <a:t>poor countries’ </a:t>
            </a:r>
            <a:r>
              <a:rPr lang="en-US" dirty="0" smtClean="0"/>
              <a:t>resources. </a:t>
            </a:r>
          </a:p>
          <a:p>
            <a:pPr lvl="0"/>
            <a:r>
              <a:rPr lang="en-US" dirty="0"/>
              <a:t>This is driven by hot money from the </a:t>
            </a:r>
            <a:r>
              <a:rPr lang="en-US" dirty="0" smtClean="0"/>
              <a:t>USA, EU and Japan (quantitative easing) </a:t>
            </a:r>
          </a:p>
          <a:p>
            <a:pPr lvl="0"/>
            <a:r>
              <a:rPr lang="en-US" dirty="0" smtClean="0"/>
              <a:t>… </a:t>
            </a:r>
            <a:r>
              <a:rPr lang="en-US" dirty="0"/>
              <a:t>and by the banks who cashed in 23.3bn in commissions in 2017 for their services related to issuing bonds</a:t>
            </a:r>
            <a:r>
              <a:rPr lang="en-US" dirty="0" smtClean="0"/>
              <a:t>.</a:t>
            </a:r>
            <a:endParaRPr lang="de-DE" dirty="0"/>
          </a:p>
          <a:p>
            <a:pPr marL="0" lvl="0" indent="0">
              <a:buNone/>
            </a:pPr>
            <a:r>
              <a:rPr lang="de-DE" dirty="0" smtClean="0">
                <a:sym typeface="Wingdings" panose="05000000000000000000" pitchFamily="2" charset="2"/>
              </a:rPr>
              <a:t> </a:t>
            </a:r>
            <a:r>
              <a:rPr lang="en-US" dirty="0" smtClean="0"/>
              <a:t>The </a:t>
            </a:r>
            <a:r>
              <a:rPr lang="en-US" dirty="0"/>
              <a:t>whole world economy is overleveraged: </a:t>
            </a:r>
            <a:r>
              <a:rPr lang="en-US" dirty="0" smtClean="0"/>
              <a:t>financial bubbles </a:t>
            </a:r>
            <a:r>
              <a:rPr lang="en-US" dirty="0"/>
              <a:t>that are likely to </a:t>
            </a:r>
            <a:r>
              <a:rPr lang="en-US" dirty="0" smtClean="0"/>
              <a:t>burst in an new crisis</a:t>
            </a:r>
            <a:endParaRPr lang="de-DE" dirty="0"/>
          </a:p>
          <a:p>
            <a:pPr lvl="0"/>
            <a:endParaRPr lang="de-DE" dirty="0"/>
          </a:p>
          <a:p>
            <a:endParaRPr lang="de-DE" dirty="0"/>
          </a:p>
        </p:txBody>
      </p:sp>
    </p:spTree>
    <p:extLst>
      <p:ext uri="{BB962C8B-B14F-4D97-AF65-F5344CB8AC3E}">
        <p14:creationId xmlns:p14="http://schemas.microsoft.com/office/powerpoint/2010/main" val="1278922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382" y="2712539"/>
            <a:ext cx="10515600" cy="1325563"/>
          </a:xfrm>
        </p:spPr>
        <p:txBody>
          <a:bodyPr>
            <a:normAutofit fontScale="90000"/>
          </a:bodyPr>
          <a:lstStyle/>
          <a:p>
            <a:pPr algn="ctr"/>
            <a:r>
              <a:rPr lang="en-US" b="1" dirty="0">
                <a:solidFill>
                  <a:srgbClr val="C00000"/>
                </a:solidFill>
              </a:rPr>
              <a:t>2. The response to the last (and still ongoing) financial crisis has paved the way for the next crises</a:t>
            </a:r>
            <a:endParaRPr lang="de-DE" dirty="0"/>
          </a:p>
        </p:txBody>
      </p:sp>
    </p:spTree>
    <p:extLst>
      <p:ext uri="{BB962C8B-B14F-4D97-AF65-F5344CB8AC3E}">
        <p14:creationId xmlns:p14="http://schemas.microsoft.com/office/powerpoint/2010/main" val="37678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615" y="500061"/>
            <a:ext cx="10515600" cy="1325563"/>
          </a:xfrm>
        </p:spPr>
        <p:txBody>
          <a:bodyPr>
            <a:normAutofit/>
          </a:bodyPr>
          <a:lstStyle/>
          <a:p>
            <a:pPr algn="ctr"/>
            <a:r>
              <a:rPr lang="en-US" sz="4200" b="1" dirty="0" smtClean="0">
                <a:solidFill>
                  <a:srgbClr val="C00000"/>
                </a:solidFill>
              </a:rPr>
              <a:t>Solving debt crises: Policy options</a:t>
            </a:r>
            <a:r>
              <a:rPr lang="de-DE" dirty="0"/>
              <a:t/>
            </a:r>
            <a:br>
              <a:rPr lang="de-DE" dirty="0"/>
            </a:br>
            <a:endParaRPr lang="de-DE" dirty="0"/>
          </a:p>
        </p:txBody>
      </p:sp>
      <p:sp>
        <p:nvSpPr>
          <p:cNvPr id="3" name="TextBox 2"/>
          <p:cNvSpPr txBox="1"/>
          <p:nvPr/>
        </p:nvSpPr>
        <p:spPr>
          <a:xfrm>
            <a:off x="627797" y="1825624"/>
            <a:ext cx="10931857" cy="4078039"/>
          </a:xfrm>
          <a:prstGeom prst="rect">
            <a:avLst/>
          </a:prstGeom>
          <a:noFill/>
        </p:spPr>
        <p:txBody>
          <a:bodyPr wrap="square" rtlCol="0">
            <a:spAutoFit/>
          </a:bodyPr>
          <a:lstStyle/>
          <a:p>
            <a:pPr marL="285750" indent="-285750">
              <a:buFont typeface="Arial" panose="020B0604020202020204" pitchFamily="34" charset="0"/>
              <a:buChar char="•"/>
            </a:pPr>
            <a:r>
              <a:rPr lang="de-DE" sz="3700" b="1" dirty="0" smtClean="0"/>
              <a:t>Growth</a:t>
            </a:r>
            <a:r>
              <a:rPr lang="de-DE" sz="3700" dirty="0" smtClean="0"/>
              <a:t> (</a:t>
            </a:r>
            <a:r>
              <a:rPr lang="de-DE" sz="3700" dirty="0" err="1" smtClean="0"/>
              <a:t>of</a:t>
            </a:r>
            <a:r>
              <a:rPr lang="de-DE" sz="3700" dirty="0" smtClean="0"/>
              <a:t> GDP, </a:t>
            </a:r>
            <a:r>
              <a:rPr lang="de-DE" sz="3700" dirty="0" err="1" smtClean="0"/>
              <a:t>wages</a:t>
            </a:r>
            <a:r>
              <a:rPr lang="de-DE" sz="3700" dirty="0" smtClean="0"/>
              <a:t>, </a:t>
            </a:r>
            <a:r>
              <a:rPr lang="de-DE" sz="3700" dirty="0" err="1" smtClean="0"/>
              <a:t>tax</a:t>
            </a:r>
            <a:r>
              <a:rPr lang="de-DE" sz="3700" dirty="0" smtClean="0"/>
              <a:t> </a:t>
            </a:r>
            <a:r>
              <a:rPr lang="de-DE" sz="3700" dirty="0" err="1" smtClean="0"/>
              <a:t>income</a:t>
            </a:r>
            <a:r>
              <a:rPr lang="de-DE" sz="3700" dirty="0" smtClean="0"/>
              <a:t>)</a:t>
            </a:r>
          </a:p>
          <a:p>
            <a:pPr marL="285750" indent="-285750">
              <a:buFont typeface="Arial" panose="020B0604020202020204" pitchFamily="34" charset="0"/>
              <a:buChar char="•"/>
            </a:pPr>
            <a:r>
              <a:rPr lang="de-DE" sz="3700" b="1" dirty="0" smtClean="0"/>
              <a:t>Austerity</a:t>
            </a:r>
            <a:r>
              <a:rPr lang="de-DE" sz="3700" dirty="0" smtClean="0"/>
              <a:t> (</a:t>
            </a:r>
            <a:r>
              <a:rPr lang="de-DE" sz="3700" dirty="0" err="1" smtClean="0"/>
              <a:t>reduce</a:t>
            </a:r>
            <a:r>
              <a:rPr lang="de-DE" sz="3700" dirty="0" smtClean="0"/>
              <a:t> </a:t>
            </a:r>
            <a:r>
              <a:rPr lang="de-DE" sz="3700" dirty="0" err="1" smtClean="0"/>
              <a:t>expenses</a:t>
            </a:r>
            <a:r>
              <a:rPr lang="de-DE" sz="3700" dirty="0" smtClean="0"/>
              <a:t> </a:t>
            </a:r>
            <a:r>
              <a:rPr lang="de-DE" sz="3700" dirty="0" err="1" smtClean="0"/>
              <a:t>for</a:t>
            </a:r>
            <a:r>
              <a:rPr lang="de-DE" sz="3700" dirty="0" smtClean="0"/>
              <a:t> </a:t>
            </a:r>
            <a:r>
              <a:rPr lang="de-DE" sz="3700" dirty="0" err="1" smtClean="0"/>
              <a:t>consumption</a:t>
            </a:r>
            <a:r>
              <a:rPr lang="de-DE" sz="3700" dirty="0" smtClean="0"/>
              <a:t>)</a:t>
            </a:r>
            <a:endParaRPr lang="de-DE" sz="3700" dirty="0"/>
          </a:p>
          <a:p>
            <a:pPr marL="285750" indent="-285750">
              <a:buFont typeface="Arial" panose="020B0604020202020204" pitchFamily="34" charset="0"/>
              <a:buChar char="•"/>
            </a:pPr>
            <a:r>
              <a:rPr lang="de-DE" sz="3700" b="1" dirty="0" smtClean="0"/>
              <a:t>Inflation</a:t>
            </a:r>
            <a:r>
              <a:rPr lang="de-DE" sz="3700" dirty="0" smtClean="0"/>
              <a:t> (</a:t>
            </a:r>
            <a:r>
              <a:rPr lang="de-DE" sz="3700" dirty="0" err="1" smtClean="0"/>
              <a:t>inflation</a:t>
            </a:r>
            <a:r>
              <a:rPr lang="de-DE" sz="3700" dirty="0" smtClean="0"/>
              <a:t> &gt; </a:t>
            </a:r>
            <a:r>
              <a:rPr lang="de-DE" sz="3700" dirty="0" err="1" smtClean="0"/>
              <a:t>interest</a:t>
            </a:r>
            <a:r>
              <a:rPr lang="de-DE" sz="3700" dirty="0" smtClean="0"/>
              <a:t> rate = </a:t>
            </a:r>
            <a:r>
              <a:rPr lang="de-DE" sz="3700" dirty="0" err="1" smtClean="0"/>
              <a:t>debt</a:t>
            </a:r>
            <a:r>
              <a:rPr lang="de-DE" sz="3700" dirty="0" smtClean="0"/>
              <a:t> </a:t>
            </a:r>
            <a:r>
              <a:rPr lang="de-DE" sz="3700" dirty="0" err="1" smtClean="0"/>
              <a:t>disappears</a:t>
            </a:r>
            <a:r>
              <a:rPr lang="de-DE" sz="3700" dirty="0" smtClean="0"/>
              <a:t> </a:t>
            </a:r>
            <a:r>
              <a:rPr lang="de-DE" sz="3700" dirty="0" err="1" smtClean="0"/>
              <a:t>over</a:t>
            </a:r>
            <a:r>
              <a:rPr lang="de-DE" sz="3700" dirty="0" smtClean="0"/>
              <a:t> time)</a:t>
            </a:r>
          </a:p>
          <a:p>
            <a:pPr marL="285750" indent="-285750">
              <a:buFont typeface="Arial" panose="020B0604020202020204" pitchFamily="34" charset="0"/>
              <a:buChar char="•"/>
            </a:pPr>
            <a:r>
              <a:rPr lang="de-DE" sz="3700" b="1" dirty="0" err="1" smtClean="0"/>
              <a:t>Bailout</a:t>
            </a:r>
            <a:r>
              <a:rPr lang="de-DE" sz="3700" dirty="0" smtClean="0"/>
              <a:t> (</a:t>
            </a:r>
            <a:r>
              <a:rPr lang="de-DE" sz="3700" dirty="0" err="1" smtClean="0"/>
              <a:t>delays</a:t>
            </a:r>
            <a:r>
              <a:rPr lang="de-DE" sz="3700" dirty="0" smtClean="0"/>
              <a:t> </a:t>
            </a:r>
            <a:r>
              <a:rPr lang="de-DE" sz="3700" dirty="0" err="1" smtClean="0"/>
              <a:t>defaults</a:t>
            </a:r>
            <a:r>
              <a:rPr lang="de-DE" sz="3700" dirty="0" smtClean="0"/>
              <a:t> </a:t>
            </a:r>
            <a:r>
              <a:rPr lang="de-DE" sz="3700" dirty="0" err="1" smtClean="0"/>
              <a:t>through</a:t>
            </a:r>
            <a:r>
              <a:rPr lang="de-DE" sz="3700" dirty="0" smtClean="0"/>
              <a:t> </a:t>
            </a:r>
            <a:r>
              <a:rPr lang="de-DE" sz="3700" dirty="0" err="1" smtClean="0"/>
              <a:t>provision</a:t>
            </a:r>
            <a:r>
              <a:rPr lang="de-DE" sz="3700" dirty="0" smtClean="0"/>
              <a:t> </a:t>
            </a:r>
            <a:r>
              <a:rPr lang="de-DE" sz="3700" dirty="0" err="1" smtClean="0"/>
              <a:t>of</a:t>
            </a:r>
            <a:r>
              <a:rPr lang="de-DE" sz="3700" dirty="0" smtClean="0"/>
              <a:t> </a:t>
            </a:r>
            <a:r>
              <a:rPr lang="de-DE" sz="3700" dirty="0" err="1" smtClean="0"/>
              <a:t>new</a:t>
            </a:r>
            <a:r>
              <a:rPr lang="de-DE" sz="3700" dirty="0" smtClean="0"/>
              <a:t> </a:t>
            </a:r>
            <a:r>
              <a:rPr lang="de-DE" sz="3700" dirty="0" err="1" smtClean="0"/>
              <a:t>liquidity</a:t>
            </a:r>
            <a:r>
              <a:rPr lang="de-DE" sz="3700" dirty="0" smtClean="0"/>
              <a:t>)</a:t>
            </a:r>
          </a:p>
          <a:p>
            <a:pPr marL="285750" indent="-285750">
              <a:buFont typeface="Arial" panose="020B0604020202020204" pitchFamily="34" charset="0"/>
              <a:buChar char="•"/>
            </a:pPr>
            <a:r>
              <a:rPr lang="de-DE" sz="3700" b="1" dirty="0" err="1" smtClean="0"/>
              <a:t>Debt</a:t>
            </a:r>
            <a:r>
              <a:rPr lang="de-DE" sz="3700" b="1" dirty="0" smtClean="0"/>
              <a:t> </a:t>
            </a:r>
            <a:r>
              <a:rPr lang="de-DE" sz="3700" b="1" dirty="0" err="1" smtClean="0"/>
              <a:t>relief</a:t>
            </a:r>
            <a:r>
              <a:rPr lang="de-DE" sz="3700" b="1" dirty="0" smtClean="0"/>
              <a:t> </a:t>
            </a:r>
            <a:r>
              <a:rPr lang="de-DE" sz="3700" b="1" dirty="0" err="1" smtClean="0"/>
              <a:t>or</a:t>
            </a:r>
            <a:r>
              <a:rPr lang="de-DE" sz="3700" b="1" dirty="0" smtClean="0"/>
              <a:t> </a:t>
            </a:r>
            <a:r>
              <a:rPr lang="de-DE" sz="3700" b="1" dirty="0" err="1" smtClean="0"/>
              <a:t>restructuring</a:t>
            </a:r>
            <a:r>
              <a:rPr lang="de-DE" sz="3700" b="1" dirty="0" smtClean="0"/>
              <a:t> </a:t>
            </a:r>
            <a:r>
              <a:rPr lang="de-DE" sz="3700" dirty="0" smtClean="0"/>
              <a:t>(</a:t>
            </a:r>
            <a:r>
              <a:rPr lang="de-DE" sz="3700" dirty="0" err="1" smtClean="0"/>
              <a:t>reduces</a:t>
            </a:r>
            <a:r>
              <a:rPr lang="de-DE" sz="3700" dirty="0" smtClean="0"/>
              <a:t> </a:t>
            </a:r>
            <a:r>
              <a:rPr lang="de-DE" sz="3700" dirty="0" err="1" smtClean="0"/>
              <a:t>debt</a:t>
            </a:r>
            <a:r>
              <a:rPr lang="de-DE" sz="3700" dirty="0" smtClean="0"/>
              <a:t> stock) </a:t>
            </a:r>
            <a:endParaRPr lang="de-DE" sz="3700" dirty="0"/>
          </a:p>
        </p:txBody>
      </p:sp>
    </p:spTree>
    <p:extLst>
      <p:ext uri="{BB962C8B-B14F-4D97-AF65-F5344CB8AC3E}">
        <p14:creationId xmlns:p14="http://schemas.microsoft.com/office/powerpoint/2010/main" val="2728290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01352"/>
            <a:ext cx="10515600" cy="1325563"/>
          </a:xfrm>
        </p:spPr>
        <p:txBody>
          <a:bodyPr>
            <a:normAutofit/>
          </a:bodyPr>
          <a:lstStyle/>
          <a:p>
            <a:r>
              <a:rPr lang="en-US" sz="3800" b="1" dirty="0">
                <a:solidFill>
                  <a:srgbClr val="C00000"/>
                </a:solidFill>
              </a:rPr>
              <a:t> </a:t>
            </a:r>
            <a:r>
              <a:rPr lang="en-US" sz="3800" b="1" dirty="0" smtClean="0">
                <a:solidFill>
                  <a:srgbClr val="C00000"/>
                </a:solidFill>
              </a:rPr>
              <a:t>… and which policy options have been chosen?</a:t>
            </a:r>
            <a:endParaRPr lang="de-DE" sz="3800" b="1" dirty="0">
              <a:solidFill>
                <a:srgbClr val="C00000"/>
              </a:solidFill>
            </a:endParaRPr>
          </a:p>
        </p:txBody>
      </p:sp>
      <p:sp>
        <p:nvSpPr>
          <p:cNvPr id="3" name="Content Placeholder 2"/>
          <p:cNvSpPr>
            <a:spLocks noGrp="1"/>
          </p:cNvSpPr>
          <p:nvPr>
            <p:ph idx="1"/>
          </p:nvPr>
        </p:nvSpPr>
        <p:spPr/>
        <p:txBody>
          <a:bodyPr/>
          <a:lstStyle/>
          <a:p>
            <a:pPr lvl="0"/>
            <a:r>
              <a:rPr lang="en-US" dirty="0" smtClean="0"/>
              <a:t>Mix </a:t>
            </a:r>
            <a:r>
              <a:rPr lang="en-US" dirty="0"/>
              <a:t>of austerity and bailout has been chosen, the first depresses GDP growth, the second increases debt levels </a:t>
            </a:r>
            <a:r>
              <a:rPr lang="en-US" dirty="0">
                <a:sym typeface="Wingdings" panose="05000000000000000000" pitchFamily="2" charset="2"/>
              </a:rPr>
              <a:t></a:t>
            </a:r>
            <a:r>
              <a:rPr lang="en-US" dirty="0"/>
              <a:t> No surprise that debt/GDP ratios have been rising! </a:t>
            </a:r>
            <a:endParaRPr lang="de-DE" dirty="0"/>
          </a:p>
          <a:p>
            <a:pPr lvl="0"/>
            <a:r>
              <a:rPr lang="en-US" dirty="0"/>
              <a:t>QE was supposed to boost inflation and </a:t>
            </a:r>
            <a:r>
              <a:rPr lang="en-US" dirty="0" smtClean="0"/>
              <a:t>growth </a:t>
            </a:r>
            <a:r>
              <a:rPr lang="en-US" dirty="0" smtClean="0">
                <a:sym typeface="Wingdings" panose="05000000000000000000" pitchFamily="2" charset="2"/>
              </a:rPr>
              <a:t> </a:t>
            </a:r>
            <a:r>
              <a:rPr lang="en-US" dirty="0" smtClean="0"/>
              <a:t>but </a:t>
            </a:r>
            <a:r>
              <a:rPr lang="en-US" dirty="0"/>
              <a:t>this </a:t>
            </a:r>
            <a:r>
              <a:rPr lang="en-US" dirty="0" smtClean="0"/>
              <a:t>failed, also </a:t>
            </a:r>
            <a:r>
              <a:rPr lang="en-US" dirty="0"/>
              <a:t>due to lack of capital </a:t>
            </a:r>
            <a:r>
              <a:rPr lang="en-US" dirty="0" smtClean="0"/>
              <a:t>controls. It </a:t>
            </a:r>
            <a:r>
              <a:rPr lang="en-US" dirty="0"/>
              <a:t>rather triggered a “tsunami of capital flows” to the global south. </a:t>
            </a:r>
            <a:endParaRPr lang="de-DE" dirty="0"/>
          </a:p>
          <a:p>
            <a:pPr lvl="0"/>
            <a:r>
              <a:rPr lang="en-US" dirty="0"/>
              <a:t>Growth and debt restructuring have not been chosen </a:t>
            </a:r>
            <a:r>
              <a:rPr lang="en-US" dirty="0" smtClean="0">
                <a:sym typeface="Wingdings" panose="05000000000000000000" pitchFamily="2" charset="2"/>
              </a:rPr>
              <a:t></a:t>
            </a:r>
            <a:r>
              <a:rPr lang="en-US" dirty="0" smtClean="0"/>
              <a:t> </a:t>
            </a:r>
            <a:r>
              <a:rPr lang="en-US" dirty="0"/>
              <a:t>there was no deleveraging, no reduction of overall debt/GDP-ratios </a:t>
            </a:r>
            <a:endParaRPr lang="de-DE" dirty="0"/>
          </a:p>
          <a:p>
            <a:endParaRPr lang="de-DE" dirty="0"/>
          </a:p>
        </p:txBody>
      </p:sp>
    </p:spTree>
    <p:extLst>
      <p:ext uri="{BB962C8B-B14F-4D97-AF65-F5344CB8AC3E}">
        <p14:creationId xmlns:p14="http://schemas.microsoft.com/office/powerpoint/2010/main" val="339333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331" y="156119"/>
            <a:ext cx="10515600" cy="1325563"/>
          </a:xfrm>
        </p:spPr>
        <p:txBody>
          <a:bodyPr>
            <a:normAutofit/>
          </a:bodyPr>
          <a:lstStyle/>
          <a:p>
            <a:pPr algn="ctr"/>
            <a:r>
              <a:rPr lang="en-US" sz="4200" b="1" dirty="0">
                <a:solidFill>
                  <a:srgbClr val="C00000"/>
                </a:solidFill>
              </a:rPr>
              <a:t>Private debt went public – the bank </a:t>
            </a:r>
            <a:r>
              <a:rPr lang="en-US" sz="4200" b="1" dirty="0" smtClean="0">
                <a:solidFill>
                  <a:srgbClr val="C00000"/>
                </a:solidFill>
              </a:rPr>
              <a:t>bailouts</a:t>
            </a:r>
            <a:endParaRPr lang="en-US" sz="4200" b="1" dirty="0">
              <a:solidFill>
                <a:srgbClr val="C0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7075" y="1377179"/>
            <a:ext cx="6873712" cy="5031479"/>
          </a:xfrm>
        </p:spPr>
      </p:pic>
    </p:spTree>
    <p:extLst>
      <p:ext uri="{BB962C8B-B14F-4D97-AF65-F5344CB8AC3E}">
        <p14:creationId xmlns:p14="http://schemas.microsoft.com/office/powerpoint/2010/main" val="1793625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980</Words>
  <Application>Microsoft Office PowerPoint</Application>
  <PresentationFormat>Widescreen</PresentationFormat>
  <Paragraphs>62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Office Theme</vt:lpstr>
      <vt:lpstr> The risks of a new  global debt crises</vt:lpstr>
      <vt:lpstr>What has caused the last financial crisis? </vt:lpstr>
      <vt:lpstr>Debt is at all-time highs </vt:lpstr>
      <vt:lpstr>Total &amp; Public debt </vt:lpstr>
      <vt:lpstr>Private debt  </vt:lpstr>
      <vt:lpstr>2. The response to the last (and still ongoing) financial crisis has paved the way for the next crises</vt:lpstr>
      <vt:lpstr>Solving debt crises: Policy options </vt:lpstr>
      <vt:lpstr> … and which policy options have been chosen?</vt:lpstr>
      <vt:lpstr>Private debt went public – the bank bailouts</vt:lpstr>
      <vt:lpstr>3. History repeats itself? The current cycle is similar to the one that triggered the 1980s debt crises</vt:lpstr>
      <vt:lpstr>The debt cycle   </vt:lpstr>
      <vt:lpstr>4. Where will the next crisis start?</vt:lpstr>
      <vt:lpstr> Surging debt after the crisis</vt:lpstr>
      <vt:lpstr>5. Which way to go – the need for reforms: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Responsible Financing: The role of Private Creditors</dc:title>
  <dc:creator>bellmers</dc:creator>
  <cp:lastModifiedBy>bellmers</cp:lastModifiedBy>
  <cp:revision>67</cp:revision>
  <dcterms:created xsi:type="dcterms:W3CDTF">2018-05-08T10:40:38Z</dcterms:created>
  <dcterms:modified xsi:type="dcterms:W3CDTF">2018-09-20T05:56:18Z</dcterms:modified>
</cp:coreProperties>
</file>