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9.xml" ContentType="application/vnd.openxmlformats-officedocument.drawingml.chart+xml"/>
  <Override PartName="/ppt/notesSlides/notesSlide11.xml" ContentType="application/vnd.openxmlformats-officedocument.presentationml.notesSlide+xml"/>
  <Override PartName="/ppt/charts/chart10.xml" ContentType="application/vnd.openxmlformats-officedocument.drawingml.chart+xml"/>
  <Override PartName="/ppt/theme/themeOverride2.xml" ContentType="application/vnd.openxmlformats-officedocument.themeOverride+xml"/>
  <Override PartName="/ppt/charts/chart11.xml" ContentType="application/vnd.openxmlformats-officedocument.drawingml.chart+xml"/>
  <Override PartName="/ppt/theme/themeOverride3.xml" ContentType="application/vnd.openxmlformats-officedocument.themeOverride+xml"/>
  <Override PartName="/ppt/notesSlides/notesSlide12.xml" ContentType="application/vnd.openxmlformats-officedocument.presentationml.notesSlide+xml"/>
  <Override PartName="/ppt/charts/chart12.xml" ContentType="application/vnd.openxmlformats-officedocument.drawingml.chart+xml"/>
  <Override PartName="/ppt/notesSlides/notesSlide13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14.xml" ContentType="application/vnd.openxmlformats-officedocument.presentationml.notesSlide+xml"/>
  <Override PartName="/ppt/charts/chart15.xml" ContentType="application/vnd.openxmlformats-officedocument.drawingml.chart+xml"/>
  <Override PartName="/ppt/drawings/drawing2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16.xml" ContentType="application/vnd.openxmlformats-officedocument.drawingml.chart+xml"/>
  <Override PartName="/ppt/drawings/drawing3.xml" ContentType="application/vnd.openxmlformats-officedocument.drawingml.chartshapes+xml"/>
  <Override PartName="/ppt/charts/chart17.xml" ContentType="application/vnd.openxmlformats-officedocument.drawingml.chart+xml"/>
  <Override PartName="/ppt/theme/themeOverride4.xml" ContentType="application/vnd.openxmlformats-officedocument.themeOverride+xml"/>
  <Override PartName="/ppt/drawings/drawing4.xml" ContentType="application/vnd.openxmlformats-officedocument.drawingml.chartshape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8.xml" ContentType="application/vnd.openxmlformats-officedocument.drawingml.chart+xml"/>
  <Override PartName="/ppt/theme/themeOverride5.xml" ContentType="application/vnd.openxmlformats-officedocument.themeOverr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  <Override PartName="/ppt/charts/style8.xml" ContentType="application/vnd.ms-office.chartstyle+xml"/>
  <Override PartName="/ppt/charts/colors8.xml" ContentType="application/vnd.ms-office.chartcolorstyle+xml"/>
  <Override PartName="/ppt/charts/style9.xml" ContentType="application/vnd.ms-office.chartstyle+xml"/>
  <Override PartName="/ppt/charts/colors9.xml" ContentType="application/vnd.ms-office.chartcolorstyle+xml"/>
  <Override PartName="/ppt/charts/style10.xml" ContentType="application/vnd.ms-office.chartstyle+xml"/>
  <Override PartName="/ppt/charts/colors10.xml" ContentType="application/vnd.ms-office.chartcolorstyle+xml"/>
  <Override PartName="/ppt/charts/style11.xml" ContentType="application/vnd.ms-office.chartstyle+xml"/>
  <Override PartName="/ppt/charts/colors1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24"/>
  </p:notesMasterIdLst>
  <p:handoutMasterIdLst>
    <p:handoutMasterId r:id="rId25"/>
  </p:handoutMasterIdLst>
  <p:sldIdLst>
    <p:sldId id="806" r:id="rId2"/>
    <p:sldId id="822" r:id="rId3"/>
    <p:sldId id="603" r:id="rId4"/>
    <p:sldId id="821" r:id="rId5"/>
    <p:sldId id="604" r:id="rId6"/>
    <p:sldId id="810" r:id="rId7"/>
    <p:sldId id="605" r:id="rId8"/>
    <p:sldId id="811" r:id="rId9"/>
    <p:sldId id="607" r:id="rId10"/>
    <p:sldId id="819" r:id="rId11"/>
    <p:sldId id="608" r:id="rId12"/>
    <p:sldId id="813" r:id="rId13"/>
    <p:sldId id="814" r:id="rId14"/>
    <p:sldId id="499" r:id="rId15"/>
    <p:sldId id="485" r:id="rId16"/>
    <p:sldId id="815" r:id="rId17"/>
    <p:sldId id="816" r:id="rId18"/>
    <p:sldId id="823" r:id="rId19"/>
    <p:sldId id="817" r:id="rId20"/>
    <p:sldId id="666" r:id="rId21"/>
    <p:sldId id="818" r:id="rId22"/>
    <p:sldId id="504" r:id="rId2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2B13C"/>
    <a:srgbClr val="9C9490"/>
    <a:srgbClr val="B1B4C9"/>
    <a:srgbClr val="A4A7BC"/>
    <a:srgbClr val="8C837D"/>
    <a:srgbClr val="C9F1FF"/>
    <a:srgbClr val="333333"/>
    <a:srgbClr val="ACA5A1"/>
    <a:srgbClr val="DDA4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8" autoAdjust="0"/>
    <p:restoredTop sz="89303" autoAdjust="0"/>
  </p:normalViewPr>
  <p:slideViewPr>
    <p:cSldViewPr snapToGrid="0">
      <p:cViewPr varScale="1">
        <p:scale>
          <a:sx n="88" d="100"/>
          <a:sy n="88" d="100"/>
        </p:scale>
        <p:origin x="-136" y="-2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.daniel.SZAZADVEG\AppData\Local\Microsoft\Windows\INetCache\Content.Outlook\3NZ71SXW\Narrati&#769;va_a&#769;brajegyze&#769;k.xlsx" TargetMode="External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C:\Users\m.daniel.SZV\Downloads\Laci%20&#225;br&#225;k.xml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file:///C:\Users\m.daniel.SZV\Downloads\Laci%20&#225;br&#225;k.xml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odis\AppData\Local\Packages\microsoft.windowscommunicationsapps_8wekyb3d8bbwe\LocalState\Files\S0\1412\foglalkoztatas%5b3559%5d.xls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User\Documents\Sza&#769;zadve&#769;g\Egyensu&#769;lyteremte&#769;s\2.4%20a&#769;bra.xlsx" TargetMode="External"/><Relationship Id="rId2" Type="http://schemas.microsoft.com/office/2011/relationships/chartStyle" Target="style8.xml"/><Relationship Id="rId3" Type="http://schemas.microsoft.com/office/2011/relationships/chartColorStyle" Target="colors8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User\Documents\Sza&#769;zadve&#769;g\Egyensu&#769;lyteremte&#769;s\2.4%20a&#769;bra.xlsx" TargetMode="External"/><Relationship Id="rId2" Type="http://schemas.microsoft.com/office/2011/relationships/chartStyle" Target="style9.xml"/><Relationship Id="rId3" Type="http://schemas.microsoft.com/office/2011/relationships/chartColorStyle" Target="colors9.xml"/></Relationships>
</file>

<file path=ppt/charts/_rels/chart15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4" Type="http://schemas.microsoft.com/office/2011/relationships/chartColorStyle" Target="colors10.xml"/><Relationship Id="rId1" Type="http://schemas.openxmlformats.org/officeDocument/2006/relationships/oleObject" Target="file:///\\Users\User\Library\Containers\com.apple.mail\Data\Library\Mail%20Downloads\ED0C90DE-9887-41B0-B3E8-0EA70210E407\20171221_index_abra_od.xlsx" TargetMode="External"/><Relationship Id="rId2" Type="http://schemas.openxmlformats.org/officeDocument/2006/relationships/chartUserShapes" Target="../drawings/drawing2.xml"/></Relationships>
</file>

<file path=ppt/charts/_rels/chart16.xml.rels><?xml version="1.0" encoding="UTF-8" standalone="yes"?>
<Relationships xmlns="http://schemas.openxmlformats.org/package/2006/relationships"><Relationship Id="rId3" Type="http://schemas.microsoft.com/office/2011/relationships/chartStyle" Target="style11.xml"/><Relationship Id="rId4" Type="http://schemas.microsoft.com/office/2011/relationships/chartColorStyle" Target="colors11.xml"/><Relationship Id="rId1" Type="http://schemas.openxmlformats.org/officeDocument/2006/relationships/oleObject" Target="file:///C:\Users\Daniel%20Olah\Downloads\elmultnyolcev3.xlsx" TargetMode="External"/><Relationship Id="rId2" Type="http://schemas.openxmlformats.org/officeDocument/2006/relationships/chartUserShapes" Target="../drawings/drawing3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file:///C:\Users\Daniel%20Olah\Downloads\elm&#250;ltnyolc&#233;v4%20(2).xlsx" TargetMode="External"/><Relationship Id="rId3" Type="http://schemas.openxmlformats.org/officeDocument/2006/relationships/chartUserShapes" Target="../drawings/drawing4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package" Target="../embeddings/Microsoft_Excel_Sheet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User\Documents\Sza&#769;zadve&#769;g\Egyensu&#769;lyteremte&#769;s\abrak.xlsx" TargetMode="External"/><Relationship Id="rId2" Type="http://schemas.microsoft.com/office/2011/relationships/chartStyle" Target="style2.xml"/><Relationship Id="rId3" Type="http://schemas.microsoft.com/office/2011/relationships/chartColorStyle" Target="colors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laszlo:Documents:_Gazdas&#225;gpolitika_misszi&#243;ja:_2_Globalizacio:Magyar_Kulfoldi_EXPORT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.peter\Desktop\Atlagpolgar_allami_vagyon_20130712.xlsx" TargetMode="External"/><Relationship Id="rId2" Type="http://schemas.microsoft.com/office/2011/relationships/chartStyle" Target="style3.xml"/><Relationship Id="rId3" Type="http://schemas.microsoft.com/office/2011/relationships/chartColorStyle" Target="colors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odis\Downloads\trng_lfse_01.xls" TargetMode="External"/><Relationship Id="rId2" Type="http://schemas.microsoft.com/office/2011/relationships/chartStyle" Target="style4.xml"/><Relationship Id="rId3" Type="http://schemas.microsoft.com/office/2011/relationships/chartColorStyle" Target="colors4.xm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4" Type="http://schemas.microsoft.com/office/2011/relationships/chartColorStyle" Target="colors5.xml"/><Relationship Id="rId1" Type="http://schemas.openxmlformats.org/officeDocument/2006/relationships/oleObject" Target="file:///\\Users\User\Documents\Sza&#769;zadve&#769;g\Egyensu&#769;lyteremte&#769;s\abrak.xlsx" TargetMode="External"/><Relationship Id="rId2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.laszlo\AppData\Roaming\Microsoft\Excel\frissi&#769;tett_HU_CZ%20(version%201).xlsb" TargetMode="External"/><Relationship Id="rId2" Type="http://schemas.microsoft.com/office/2011/relationships/chartStyle" Target="style6.xml"/><Relationship Id="rId3" Type="http://schemas.microsoft.com/office/2011/relationships/chartColorStyle" Target="colors6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microsoft.com/office/2011/relationships/chartStyle" Target="style7.xml"/><Relationship Id="rId3" Type="http://schemas.microsoft.com/office/2011/relationships/chartColorStyle" Target="colors7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.daniel.SZV\Downloads\Laci%20&#225;br&#225;k.xm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spPr>
            <a:ln w="28575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'3. ábra'!$B$1:$AV$1</c:f>
              <c:numCache>
                <c:formatCode>General</c:formatCode>
                <c:ptCount val="47"/>
                <c:pt idx="0">
                  <c:v>1970.0</c:v>
                </c:pt>
                <c:pt idx="1">
                  <c:v>1971.0</c:v>
                </c:pt>
                <c:pt idx="2">
                  <c:v>1972.0</c:v>
                </c:pt>
                <c:pt idx="3">
                  <c:v>1973.0</c:v>
                </c:pt>
                <c:pt idx="4">
                  <c:v>1974.0</c:v>
                </c:pt>
                <c:pt idx="5">
                  <c:v>1975.0</c:v>
                </c:pt>
                <c:pt idx="6">
                  <c:v>1976.0</c:v>
                </c:pt>
                <c:pt idx="7">
                  <c:v>1977.0</c:v>
                </c:pt>
                <c:pt idx="8">
                  <c:v>1978.0</c:v>
                </c:pt>
                <c:pt idx="9">
                  <c:v>1979.0</c:v>
                </c:pt>
                <c:pt idx="10">
                  <c:v>1980.0</c:v>
                </c:pt>
                <c:pt idx="11">
                  <c:v>1981.0</c:v>
                </c:pt>
                <c:pt idx="12">
                  <c:v>1982.0</c:v>
                </c:pt>
                <c:pt idx="13">
                  <c:v>1983.0</c:v>
                </c:pt>
                <c:pt idx="14">
                  <c:v>1984.0</c:v>
                </c:pt>
                <c:pt idx="15">
                  <c:v>1985.0</c:v>
                </c:pt>
                <c:pt idx="16">
                  <c:v>1986.0</c:v>
                </c:pt>
                <c:pt idx="17">
                  <c:v>1987.0</c:v>
                </c:pt>
                <c:pt idx="18">
                  <c:v>1988.0</c:v>
                </c:pt>
                <c:pt idx="19">
                  <c:v>1989.0</c:v>
                </c:pt>
                <c:pt idx="20">
                  <c:v>1990.0</c:v>
                </c:pt>
                <c:pt idx="21">
                  <c:v>1991.0</c:v>
                </c:pt>
                <c:pt idx="22">
                  <c:v>1992.0</c:v>
                </c:pt>
                <c:pt idx="23">
                  <c:v>1993.0</c:v>
                </c:pt>
                <c:pt idx="24">
                  <c:v>1994.0</c:v>
                </c:pt>
                <c:pt idx="25">
                  <c:v>1995.0</c:v>
                </c:pt>
                <c:pt idx="26">
                  <c:v>1996.0</c:v>
                </c:pt>
                <c:pt idx="27">
                  <c:v>1997.0</c:v>
                </c:pt>
                <c:pt idx="28">
                  <c:v>1998.0</c:v>
                </c:pt>
                <c:pt idx="29">
                  <c:v>1999.0</c:v>
                </c:pt>
                <c:pt idx="30">
                  <c:v>2000.0</c:v>
                </c:pt>
                <c:pt idx="31">
                  <c:v>2001.0</c:v>
                </c:pt>
                <c:pt idx="32">
                  <c:v>2002.0</c:v>
                </c:pt>
                <c:pt idx="33">
                  <c:v>2003.0</c:v>
                </c:pt>
                <c:pt idx="34">
                  <c:v>2004.0</c:v>
                </c:pt>
                <c:pt idx="35">
                  <c:v>2005.0</c:v>
                </c:pt>
                <c:pt idx="36">
                  <c:v>2006.0</c:v>
                </c:pt>
                <c:pt idx="37">
                  <c:v>2007.0</c:v>
                </c:pt>
                <c:pt idx="38">
                  <c:v>2008.0</c:v>
                </c:pt>
                <c:pt idx="39">
                  <c:v>2009.0</c:v>
                </c:pt>
                <c:pt idx="40">
                  <c:v>2010.0</c:v>
                </c:pt>
                <c:pt idx="41">
                  <c:v>2011.0</c:v>
                </c:pt>
                <c:pt idx="42">
                  <c:v>2012.0</c:v>
                </c:pt>
                <c:pt idx="43">
                  <c:v>2013.0</c:v>
                </c:pt>
                <c:pt idx="44">
                  <c:v>2014.0</c:v>
                </c:pt>
                <c:pt idx="45">
                  <c:v>2015.0</c:v>
                </c:pt>
                <c:pt idx="46">
                  <c:v>2016.0</c:v>
                </c:pt>
              </c:numCache>
            </c:numRef>
          </c:cat>
          <c:val>
            <c:numRef>
              <c:f>'3. ábra'!$B$39:$AV$39</c:f>
              <c:numCache>
                <c:formatCode>General</c:formatCode>
                <c:ptCount val="47"/>
                <c:pt idx="0">
                  <c:v>13.9</c:v>
                </c:pt>
                <c:pt idx="1">
                  <c:v>18.4</c:v>
                </c:pt>
                <c:pt idx="2">
                  <c:v>19.9</c:v>
                </c:pt>
                <c:pt idx="3">
                  <c:v>18.7</c:v>
                </c:pt>
                <c:pt idx="4">
                  <c:v>20.6</c:v>
                </c:pt>
                <c:pt idx="5">
                  <c:v>24.7</c:v>
                </c:pt>
                <c:pt idx="6">
                  <c:v>47.0</c:v>
                </c:pt>
                <c:pt idx="7">
                  <c:v>52.3</c:v>
                </c:pt>
                <c:pt idx="8">
                  <c:v>59.1</c:v>
                </c:pt>
                <c:pt idx="9">
                  <c:v>62.6</c:v>
                </c:pt>
                <c:pt idx="10">
                  <c:v>57.5</c:v>
                </c:pt>
                <c:pt idx="11">
                  <c:v>53.4</c:v>
                </c:pt>
                <c:pt idx="12">
                  <c:v>53.8</c:v>
                </c:pt>
                <c:pt idx="13">
                  <c:v>61.7</c:v>
                </c:pt>
                <c:pt idx="14">
                  <c:v>65.6</c:v>
                </c:pt>
                <c:pt idx="15">
                  <c:v>69.3</c:v>
                </c:pt>
                <c:pt idx="16">
                  <c:v>80.1</c:v>
                </c:pt>
                <c:pt idx="17">
                  <c:v>78.3</c:v>
                </c:pt>
                <c:pt idx="18">
                  <c:v>74.4</c:v>
                </c:pt>
                <c:pt idx="19">
                  <c:v>79.9</c:v>
                </c:pt>
                <c:pt idx="20">
                  <c:v>66.3</c:v>
                </c:pt>
                <c:pt idx="21">
                  <c:v>74.7</c:v>
                </c:pt>
                <c:pt idx="22">
                  <c:v>79.3</c:v>
                </c:pt>
                <c:pt idx="23">
                  <c:v>90.2</c:v>
                </c:pt>
                <c:pt idx="24">
                  <c:v>87.5</c:v>
                </c:pt>
                <c:pt idx="25">
                  <c:v>85.6</c:v>
                </c:pt>
                <c:pt idx="26">
                  <c:v>72.4</c:v>
                </c:pt>
                <c:pt idx="27">
                  <c:v>62.9</c:v>
                </c:pt>
                <c:pt idx="28">
                  <c:v>60.9</c:v>
                </c:pt>
                <c:pt idx="29">
                  <c:v>60.8</c:v>
                </c:pt>
                <c:pt idx="30">
                  <c:v>56.1</c:v>
                </c:pt>
                <c:pt idx="31">
                  <c:v>52.7</c:v>
                </c:pt>
                <c:pt idx="32">
                  <c:v>55.9</c:v>
                </c:pt>
                <c:pt idx="33">
                  <c:v>58.6</c:v>
                </c:pt>
                <c:pt idx="34">
                  <c:v>59.5</c:v>
                </c:pt>
                <c:pt idx="35">
                  <c:v>61.7</c:v>
                </c:pt>
                <c:pt idx="36">
                  <c:v>65.9</c:v>
                </c:pt>
                <c:pt idx="37">
                  <c:v>67.0</c:v>
                </c:pt>
                <c:pt idx="38">
                  <c:v>72.9</c:v>
                </c:pt>
                <c:pt idx="39">
                  <c:v>77.8</c:v>
                </c:pt>
                <c:pt idx="40">
                  <c:v>80.5</c:v>
                </c:pt>
                <c:pt idx="41">
                  <c:v>80.7</c:v>
                </c:pt>
                <c:pt idx="42">
                  <c:v>78.2</c:v>
                </c:pt>
                <c:pt idx="43">
                  <c:v>76.6</c:v>
                </c:pt>
                <c:pt idx="44">
                  <c:v>75.7</c:v>
                </c:pt>
                <c:pt idx="45">
                  <c:v>74.7</c:v>
                </c:pt>
                <c:pt idx="46">
                  <c:v>74.1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953-48B3-AAA3-F5943F9740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72484392"/>
        <c:axId val="-2079249672"/>
      </c:lineChart>
      <c:catAx>
        <c:axId val="-2072484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6350" cap="flat" cmpd="sng" algn="ctr">
            <a:solidFill>
              <a:sysClr val="windowText" lastClr="000000">
                <a:alpha val="50000"/>
              </a:sysClr>
            </a:solidFill>
            <a:prstDash val="solid"/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079249672"/>
        <c:crosses val="autoZero"/>
        <c:auto val="1"/>
        <c:lblAlgn val="ctr"/>
        <c:lblOffset val="100"/>
        <c:noMultiLvlLbl val="0"/>
      </c:catAx>
      <c:valAx>
        <c:axId val="-207924967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ysClr val="window" lastClr="FFFFFF">
                  <a:lumMod val="85000"/>
                </a:sys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0724843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'V4 államadósság 2'!$A$12</c:f>
              <c:strCache>
                <c:ptCount val="1"/>
                <c:pt idx="0">
                  <c:v>CZ</c:v>
                </c:pt>
              </c:strCache>
            </c:strRef>
          </c:tx>
          <c:spPr>
            <a:ln w="28575" cmpd="sng">
              <a:solidFill>
                <a:srgbClr val="FFC000"/>
              </a:solidFill>
            </a:ln>
          </c:spPr>
          <c:marker>
            <c:symbol val="none"/>
          </c:marker>
          <c:dPt>
            <c:idx val="23"/>
            <c:bubble3D val="0"/>
            <c:spPr>
              <a:ln w="28575" cmpd="sng">
                <a:solidFill>
                  <a:srgbClr val="FFC000"/>
                </a:solidFill>
                <a:prstDash val="sysDash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14B-4789-96C7-F68FC8E8E348}"/>
              </c:ext>
            </c:extLst>
          </c:dPt>
          <c:dPt>
            <c:idx val="24"/>
            <c:bubble3D val="0"/>
            <c:spPr>
              <a:ln w="28575" cmpd="sng">
                <a:solidFill>
                  <a:srgbClr val="FFC000"/>
                </a:solidFill>
                <a:prstDash val="sysDash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14B-4789-96C7-F68FC8E8E348}"/>
              </c:ext>
            </c:extLst>
          </c:dPt>
          <c:cat>
            <c:strRef>
              <c:f>'V4 államadósság 2'!$B$11:$Z$11</c:f>
              <c:strCache>
                <c:ptCount val="25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2018*</c:v>
                </c:pt>
                <c:pt idx="24">
                  <c:v>2019*</c:v>
                </c:pt>
              </c:strCache>
            </c:strRef>
          </c:cat>
          <c:val>
            <c:numRef>
              <c:f>'V4 államadósság 2'!$B$12:$Z$12</c:f>
              <c:numCache>
                <c:formatCode>General</c:formatCode>
                <c:ptCount val="25"/>
                <c:pt idx="0">
                  <c:v>13.7</c:v>
                </c:pt>
                <c:pt idx="1">
                  <c:v>11.6</c:v>
                </c:pt>
                <c:pt idx="2">
                  <c:v>12.3</c:v>
                </c:pt>
                <c:pt idx="3">
                  <c:v>14.0</c:v>
                </c:pt>
                <c:pt idx="4">
                  <c:v>15.3</c:v>
                </c:pt>
                <c:pt idx="5">
                  <c:v>17.0</c:v>
                </c:pt>
                <c:pt idx="6">
                  <c:v>22.8</c:v>
                </c:pt>
                <c:pt idx="7">
                  <c:v>25.9</c:v>
                </c:pt>
                <c:pt idx="8">
                  <c:v>28.3</c:v>
                </c:pt>
                <c:pt idx="9">
                  <c:v>28.5</c:v>
                </c:pt>
                <c:pt idx="10">
                  <c:v>27.9</c:v>
                </c:pt>
                <c:pt idx="11">
                  <c:v>27.7</c:v>
                </c:pt>
                <c:pt idx="12">
                  <c:v>27.5</c:v>
                </c:pt>
                <c:pt idx="13">
                  <c:v>28.3</c:v>
                </c:pt>
                <c:pt idx="14">
                  <c:v>33.6</c:v>
                </c:pt>
                <c:pt idx="15">
                  <c:v>37.4</c:v>
                </c:pt>
                <c:pt idx="16">
                  <c:v>39.80000000000001</c:v>
                </c:pt>
                <c:pt idx="17">
                  <c:v>44.5</c:v>
                </c:pt>
                <c:pt idx="18">
                  <c:v>44.9</c:v>
                </c:pt>
                <c:pt idx="19">
                  <c:v>42.2</c:v>
                </c:pt>
                <c:pt idx="20">
                  <c:v>40.0</c:v>
                </c:pt>
                <c:pt idx="21">
                  <c:v>36.80000000000001</c:v>
                </c:pt>
                <c:pt idx="22">
                  <c:v>34.6</c:v>
                </c:pt>
                <c:pt idx="23">
                  <c:v>32.6929025281158</c:v>
                </c:pt>
                <c:pt idx="24">
                  <c:v>31.81940672871624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214B-4789-96C7-F68FC8E8E348}"/>
            </c:ext>
          </c:extLst>
        </c:ser>
        <c:ser>
          <c:idx val="2"/>
          <c:order val="1"/>
          <c:tx>
            <c:strRef>
              <c:f>'V4 államadósság 2'!$A$13</c:f>
              <c:strCache>
                <c:ptCount val="1"/>
                <c:pt idx="0">
                  <c:v>HU</c:v>
                </c:pt>
              </c:strCache>
            </c:strRef>
          </c:tx>
          <c:spPr>
            <a:ln w="28575" cmpd="sng">
              <a:solidFill>
                <a:srgbClr val="4A4334"/>
              </a:solidFill>
              <a:prstDash val="solid"/>
            </a:ln>
          </c:spPr>
          <c:marker>
            <c:symbol val="none"/>
          </c:marker>
          <c:dPt>
            <c:idx val="23"/>
            <c:bubble3D val="0"/>
            <c:spPr>
              <a:ln w="28575" cmpd="sng">
                <a:solidFill>
                  <a:srgbClr val="4A4334"/>
                </a:solidFill>
                <a:prstDash val="sysDash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214B-4789-96C7-F68FC8E8E348}"/>
              </c:ext>
            </c:extLst>
          </c:dPt>
          <c:dPt>
            <c:idx val="24"/>
            <c:bubble3D val="0"/>
            <c:spPr>
              <a:ln w="28575" cmpd="sng">
                <a:solidFill>
                  <a:srgbClr val="4A4334"/>
                </a:solidFill>
                <a:prstDash val="sysDash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214B-4789-96C7-F68FC8E8E348}"/>
              </c:ext>
            </c:extLst>
          </c:dPt>
          <c:cat>
            <c:strRef>
              <c:f>'V4 államadósság 2'!$B$11:$Z$11</c:f>
              <c:strCache>
                <c:ptCount val="25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2018*</c:v>
                </c:pt>
                <c:pt idx="24">
                  <c:v>2019*</c:v>
                </c:pt>
              </c:strCache>
            </c:strRef>
          </c:cat>
          <c:val>
            <c:numRef>
              <c:f>'V4 államadósság 2'!$B$13:$Z$13</c:f>
              <c:numCache>
                <c:formatCode>General</c:formatCode>
                <c:ptCount val="25"/>
                <c:pt idx="0">
                  <c:v>84.0</c:v>
                </c:pt>
                <c:pt idx="1">
                  <c:v>71.2</c:v>
                </c:pt>
                <c:pt idx="2">
                  <c:v>62.0</c:v>
                </c:pt>
                <c:pt idx="3">
                  <c:v>60.1</c:v>
                </c:pt>
                <c:pt idx="4">
                  <c:v>59.9</c:v>
                </c:pt>
                <c:pt idx="5">
                  <c:v>55.3</c:v>
                </c:pt>
                <c:pt idx="6">
                  <c:v>51.9</c:v>
                </c:pt>
                <c:pt idx="7">
                  <c:v>55.3</c:v>
                </c:pt>
                <c:pt idx="8">
                  <c:v>57.9</c:v>
                </c:pt>
                <c:pt idx="9">
                  <c:v>58.7</c:v>
                </c:pt>
                <c:pt idx="10">
                  <c:v>60.5</c:v>
                </c:pt>
                <c:pt idx="11">
                  <c:v>64.5</c:v>
                </c:pt>
                <c:pt idx="12">
                  <c:v>65.5</c:v>
                </c:pt>
                <c:pt idx="13">
                  <c:v>71.6</c:v>
                </c:pt>
                <c:pt idx="14">
                  <c:v>77.8</c:v>
                </c:pt>
                <c:pt idx="15">
                  <c:v>80.2</c:v>
                </c:pt>
                <c:pt idx="16">
                  <c:v>80.5</c:v>
                </c:pt>
                <c:pt idx="17">
                  <c:v>78.4</c:v>
                </c:pt>
                <c:pt idx="18">
                  <c:v>77.1</c:v>
                </c:pt>
                <c:pt idx="19">
                  <c:v>76.6</c:v>
                </c:pt>
                <c:pt idx="20">
                  <c:v>76.7</c:v>
                </c:pt>
                <c:pt idx="21">
                  <c:v>76.0</c:v>
                </c:pt>
                <c:pt idx="22">
                  <c:v>73.6</c:v>
                </c:pt>
                <c:pt idx="23">
                  <c:v>71.6</c:v>
                </c:pt>
                <c:pt idx="24">
                  <c:v>69.4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214B-4789-96C7-F68FC8E8E348}"/>
            </c:ext>
          </c:extLst>
        </c:ser>
        <c:ser>
          <c:idx val="3"/>
          <c:order val="2"/>
          <c:tx>
            <c:strRef>
              <c:f>'V4 államadósság 2'!$A$14</c:f>
              <c:strCache>
                <c:ptCount val="1"/>
                <c:pt idx="0">
                  <c:v>PL</c:v>
                </c:pt>
              </c:strCache>
            </c:strRef>
          </c:tx>
          <c:spPr>
            <a:ln w="28575" cmpd="sng">
              <a:solidFill>
                <a:srgbClr val="A77D15"/>
              </a:solidFill>
              <a:prstDash val="solid"/>
            </a:ln>
          </c:spPr>
          <c:marker>
            <c:symbol val="none"/>
          </c:marker>
          <c:dPt>
            <c:idx val="23"/>
            <c:bubble3D val="0"/>
            <c:spPr>
              <a:ln w="28575" cmpd="sng">
                <a:solidFill>
                  <a:srgbClr val="A77D15"/>
                </a:solidFill>
                <a:prstDash val="sysDash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214B-4789-96C7-F68FC8E8E348}"/>
              </c:ext>
            </c:extLst>
          </c:dPt>
          <c:dPt>
            <c:idx val="24"/>
            <c:bubble3D val="0"/>
            <c:spPr>
              <a:ln w="28575" cmpd="sng">
                <a:solidFill>
                  <a:srgbClr val="A77D15"/>
                </a:solidFill>
                <a:prstDash val="sysDash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214B-4789-96C7-F68FC8E8E348}"/>
              </c:ext>
            </c:extLst>
          </c:dPt>
          <c:cat>
            <c:strRef>
              <c:f>'V4 államadósság 2'!$B$11:$Z$11</c:f>
              <c:strCache>
                <c:ptCount val="25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2018*</c:v>
                </c:pt>
                <c:pt idx="24">
                  <c:v>2019*</c:v>
                </c:pt>
              </c:strCache>
            </c:strRef>
          </c:cat>
          <c:val>
            <c:numRef>
              <c:f>'V4 államadósság 2'!$B$14:$Z$14</c:f>
              <c:numCache>
                <c:formatCode>General</c:formatCode>
                <c:ptCount val="25"/>
                <c:pt idx="0">
                  <c:v>47.6</c:v>
                </c:pt>
                <c:pt idx="1">
                  <c:v>42.4</c:v>
                </c:pt>
                <c:pt idx="2">
                  <c:v>42.3</c:v>
                </c:pt>
                <c:pt idx="3">
                  <c:v>38.4</c:v>
                </c:pt>
                <c:pt idx="4">
                  <c:v>39.0</c:v>
                </c:pt>
                <c:pt idx="5">
                  <c:v>36.5</c:v>
                </c:pt>
                <c:pt idx="6">
                  <c:v>37.30000000000001</c:v>
                </c:pt>
                <c:pt idx="7">
                  <c:v>41.8</c:v>
                </c:pt>
                <c:pt idx="8">
                  <c:v>46.6</c:v>
                </c:pt>
                <c:pt idx="9">
                  <c:v>45.0</c:v>
                </c:pt>
                <c:pt idx="10">
                  <c:v>46.4</c:v>
                </c:pt>
                <c:pt idx="11">
                  <c:v>46.9</c:v>
                </c:pt>
                <c:pt idx="12">
                  <c:v>44.2</c:v>
                </c:pt>
                <c:pt idx="13">
                  <c:v>46.3</c:v>
                </c:pt>
                <c:pt idx="14">
                  <c:v>49.4</c:v>
                </c:pt>
                <c:pt idx="15">
                  <c:v>53.1</c:v>
                </c:pt>
                <c:pt idx="16">
                  <c:v>54.1</c:v>
                </c:pt>
                <c:pt idx="17">
                  <c:v>53.7</c:v>
                </c:pt>
                <c:pt idx="18">
                  <c:v>55.7</c:v>
                </c:pt>
                <c:pt idx="19">
                  <c:v>50.3</c:v>
                </c:pt>
                <c:pt idx="20">
                  <c:v>51.1</c:v>
                </c:pt>
                <c:pt idx="21">
                  <c:v>54.2</c:v>
                </c:pt>
                <c:pt idx="22">
                  <c:v>50.6</c:v>
                </c:pt>
                <c:pt idx="23">
                  <c:v>49.621324037791</c:v>
                </c:pt>
                <c:pt idx="24">
                  <c:v>49.0662414884039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E-214B-4789-96C7-F68FC8E8E348}"/>
            </c:ext>
          </c:extLst>
        </c:ser>
        <c:ser>
          <c:idx val="4"/>
          <c:order val="3"/>
          <c:tx>
            <c:strRef>
              <c:f>'V4 államadósság 2'!$A$15</c:f>
              <c:strCache>
                <c:ptCount val="1"/>
                <c:pt idx="0">
                  <c:v>SK</c:v>
                </c:pt>
              </c:strCache>
            </c:strRef>
          </c:tx>
          <c:spPr>
            <a:ln w="28575" cmpd="sng">
              <a:solidFill>
                <a:srgbClr val="C0503D"/>
              </a:solidFill>
              <a:prstDash val="solid"/>
            </a:ln>
          </c:spPr>
          <c:marker>
            <c:symbol val="none"/>
          </c:marker>
          <c:dPt>
            <c:idx val="23"/>
            <c:bubble3D val="0"/>
            <c:spPr>
              <a:ln w="28575" cmpd="sng">
                <a:solidFill>
                  <a:srgbClr val="C0503D"/>
                </a:solidFill>
                <a:prstDash val="sysDash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214B-4789-96C7-F68FC8E8E348}"/>
              </c:ext>
            </c:extLst>
          </c:dPt>
          <c:dPt>
            <c:idx val="24"/>
            <c:bubble3D val="0"/>
            <c:spPr>
              <a:ln w="28575" cmpd="sng">
                <a:solidFill>
                  <a:srgbClr val="C0503D"/>
                </a:solidFill>
                <a:prstDash val="sysDash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2-214B-4789-96C7-F68FC8E8E348}"/>
              </c:ext>
            </c:extLst>
          </c:dPt>
          <c:cat>
            <c:strRef>
              <c:f>'V4 államadósság 2'!$B$11:$Z$11</c:f>
              <c:strCache>
                <c:ptCount val="25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2018*</c:v>
                </c:pt>
                <c:pt idx="24">
                  <c:v>2019*</c:v>
                </c:pt>
              </c:strCache>
            </c:strRef>
          </c:cat>
          <c:val>
            <c:numRef>
              <c:f>'V4 államadósság 2'!$B$15:$Z$15</c:f>
              <c:numCache>
                <c:formatCode>General</c:formatCode>
                <c:ptCount val="25"/>
                <c:pt idx="0">
                  <c:v>21.7</c:v>
                </c:pt>
                <c:pt idx="1">
                  <c:v>30.5</c:v>
                </c:pt>
                <c:pt idx="2">
                  <c:v>33.0</c:v>
                </c:pt>
                <c:pt idx="3">
                  <c:v>33.9</c:v>
                </c:pt>
                <c:pt idx="4">
                  <c:v>47.1</c:v>
                </c:pt>
                <c:pt idx="5">
                  <c:v>49.6</c:v>
                </c:pt>
                <c:pt idx="6">
                  <c:v>48.3</c:v>
                </c:pt>
                <c:pt idx="7">
                  <c:v>42.9</c:v>
                </c:pt>
                <c:pt idx="8">
                  <c:v>41.6</c:v>
                </c:pt>
                <c:pt idx="9">
                  <c:v>40.6</c:v>
                </c:pt>
                <c:pt idx="10">
                  <c:v>34.1</c:v>
                </c:pt>
                <c:pt idx="11">
                  <c:v>31.0</c:v>
                </c:pt>
                <c:pt idx="12">
                  <c:v>30.1</c:v>
                </c:pt>
                <c:pt idx="13">
                  <c:v>28.5</c:v>
                </c:pt>
                <c:pt idx="14">
                  <c:v>36.30000000000001</c:v>
                </c:pt>
                <c:pt idx="15">
                  <c:v>41.2</c:v>
                </c:pt>
                <c:pt idx="16">
                  <c:v>43.7</c:v>
                </c:pt>
                <c:pt idx="17">
                  <c:v>52.2</c:v>
                </c:pt>
                <c:pt idx="18">
                  <c:v>54.7</c:v>
                </c:pt>
                <c:pt idx="19">
                  <c:v>53.5</c:v>
                </c:pt>
                <c:pt idx="20">
                  <c:v>52.3</c:v>
                </c:pt>
                <c:pt idx="21">
                  <c:v>51.8</c:v>
                </c:pt>
                <c:pt idx="22">
                  <c:v>50.9</c:v>
                </c:pt>
                <c:pt idx="23">
                  <c:v>48.98695095629247</c:v>
                </c:pt>
                <c:pt idx="24">
                  <c:v>46.61030984556892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3-214B-4789-96C7-F68FC8E8E3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65471912"/>
        <c:axId val="-2065440136"/>
      </c:lineChart>
      <c:catAx>
        <c:axId val="-2065471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>
            <a:solidFill>
              <a:sysClr val="windowText" lastClr="000000">
                <a:alpha val="50000"/>
              </a:sysClr>
            </a:solidFill>
          </a:ln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-2065440136"/>
        <c:crosses val="autoZero"/>
        <c:auto val="1"/>
        <c:lblAlgn val="ctr"/>
        <c:lblOffset val="100"/>
        <c:noMultiLvlLbl val="0"/>
      </c:catAx>
      <c:valAx>
        <c:axId val="-2065440136"/>
        <c:scaling>
          <c:orientation val="minMax"/>
        </c:scaling>
        <c:delete val="0"/>
        <c:axPos val="l"/>
        <c:majorGridlines>
          <c:spPr>
            <a:ln>
              <a:solidFill>
                <a:sysClr val="window" lastClr="FFFFFF">
                  <a:lumMod val="85000"/>
                </a:sysClr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-206547191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3"/>
          <c:order val="0"/>
          <c:tx>
            <c:strRef>
              <c:f>'EU államadósság 2'!$H$59</c:f>
              <c:strCache>
                <c:ptCount val="1"/>
                <c:pt idx="0">
                  <c:v>Magyarország</c:v>
                </c:pt>
              </c:strCache>
            </c:strRef>
          </c:tx>
          <c:spPr>
            <a:ln w="28575" cmpd="sng">
              <a:solidFill>
                <a:srgbClr val="4A4334"/>
              </a:solidFill>
              <a:prstDash val="solid"/>
            </a:ln>
          </c:spPr>
          <c:marker>
            <c:symbol val="none"/>
          </c:marker>
          <c:dPt>
            <c:idx val="16"/>
            <c:bubble3D val="0"/>
            <c:spPr>
              <a:ln w="28575" cmpd="sng">
                <a:solidFill>
                  <a:srgbClr val="4A4334"/>
                </a:solidFill>
                <a:prstDash val="sysDash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8AA-48A5-9630-A2C9EB3583E7}"/>
              </c:ext>
            </c:extLst>
          </c:dPt>
          <c:dPt>
            <c:idx val="17"/>
            <c:bubble3D val="0"/>
            <c:spPr>
              <a:ln w="28575" cmpd="sng">
                <a:solidFill>
                  <a:srgbClr val="4A4334"/>
                </a:solidFill>
                <a:prstDash val="sysDash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8AA-48A5-9630-A2C9EB3583E7}"/>
              </c:ext>
            </c:extLst>
          </c:dPt>
          <c:cat>
            <c:strRef>
              <c:f>'EU államadósság 2'!$I$62:$Z$62</c:f>
              <c:strCach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2018*</c:v>
                </c:pt>
                <c:pt idx="17">
                  <c:v>2019*</c:v>
                </c:pt>
              </c:strCache>
            </c:strRef>
          </c:cat>
          <c:val>
            <c:numRef>
              <c:f>'EU államadósság 2'!$I$59:$Z$59</c:f>
              <c:numCache>
                <c:formatCode>General</c:formatCode>
                <c:ptCount val="18"/>
                <c:pt idx="0">
                  <c:v>55.3</c:v>
                </c:pt>
                <c:pt idx="1">
                  <c:v>57.9</c:v>
                </c:pt>
                <c:pt idx="2">
                  <c:v>58.7</c:v>
                </c:pt>
                <c:pt idx="3">
                  <c:v>60.5</c:v>
                </c:pt>
                <c:pt idx="4">
                  <c:v>64.5</c:v>
                </c:pt>
                <c:pt idx="5">
                  <c:v>65.5</c:v>
                </c:pt>
                <c:pt idx="6">
                  <c:v>71.6</c:v>
                </c:pt>
                <c:pt idx="7">
                  <c:v>77.8</c:v>
                </c:pt>
                <c:pt idx="8">
                  <c:v>80.2</c:v>
                </c:pt>
                <c:pt idx="9">
                  <c:v>80.5</c:v>
                </c:pt>
                <c:pt idx="10">
                  <c:v>78.4</c:v>
                </c:pt>
                <c:pt idx="11">
                  <c:v>77.1</c:v>
                </c:pt>
                <c:pt idx="12">
                  <c:v>76.6</c:v>
                </c:pt>
                <c:pt idx="13">
                  <c:v>76.7</c:v>
                </c:pt>
                <c:pt idx="14">
                  <c:v>76.0</c:v>
                </c:pt>
                <c:pt idx="15">
                  <c:v>73.6</c:v>
                </c:pt>
                <c:pt idx="16">
                  <c:v>71.6</c:v>
                </c:pt>
                <c:pt idx="17">
                  <c:v>69.4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C8AA-48A5-9630-A2C9EB3583E7}"/>
            </c:ext>
          </c:extLst>
        </c:ser>
        <c:ser>
          <c:idx val="2"/>
          <c:order val="1"/>
          <c:tx>
            <c:strRef>
              <c:f>'EU államadósság 2'!$H$60</c:f>
              <c:strCache>
                <c:ptCount val="1"/>
                <c:pt idx="0">
                  <c:v>EU15</c:v>
                </c:pt>
              </c:strCache>
            </c:strRef>
          </c:tx>
          <c:spPr>
            <a:ln w="28575">
              <a:solidFill>
                <a:srgbClr val="DDA41B"/>
              </a:solidFill>
              <a:prstDash val="solid"/>
            </a:ln>
          </c:spPr>
          <c:marker>
            <c:symbol val="none"/>
          </c:marker>
          <c:dPt>
            <c:idx val="16"/>
            <c:bubble3D val="0"/>
            <c:spPr>
              <a:ln w="28575">
                <a:solidFill>
                  <a:srgbClr val="DDA41B"/>
                </a:solidFill>
                <a:prstDash val="sysDash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C8AA-48A5-9630-A2C9EB3583E7}"/>
              </c:ext>
            </c:extLst>
          </c:dPt>
          <c:dPt>
            <c:idx val="17"/>
            <c:bubble3D val="0"/>
            <c:spPr>
              <a:ln w="28575">
                <a:solidFill>
                  <a:srgbClr val="DDA41B"/>
                </a:solidFill>
                <a:prstDash val="sysDash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C8AA-48A5-9630-A2C9EB3583E7}"/>
              </c:ext>
            </c:extLst>
          </c:dPt>
          <c:cat>
            <c:strRef>
              <c:f>'EU államadósság 2'!$I$62:$Z$62</c:f>
              <c:strCach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2018*</c:v>
                </c:pt>
                <c:pt idx="17">
                  <c:v>2019*</c:v>
                </c:pt>
              </c:strCache>
            </c:strRef>
          </c:cat>
          <c:val>
            <c:numRef>
              <c:f>'EU államadósság 2'!$I$60:$Z$60</c:f>
              <c:numCache>
                <c:formatCode>General</c:formatCode>
                <c:ptCount val="18"/>
                <c:pt idx="0">
                  <c:v>60.08363401161542</c:v>
                </c:pt>
                <c:pt idx="1">
                  <c:v>61.62472005933687</c:v>
                </c:pt>
                <c:pt idx="2">
                  <c:v>62.11422119744022</c:v>
                </c:pt>
                <c:pt idx="3">
                  <c:v>63.01625810224007</c:v>
                </c:pt>
                <c:pt idx="4">
                  <c:v>61.68964393599246</c:v>
                </c:pt>
                <c:pt idx="5">
                  <c:v>59.261197749742</c:v>
                </c:pt>
                <c:pt idx="6">
                  <c:v>63.29598974710665</c:v>
                </c:pt>
                <c:pt idx="7">
                  <c:v>75.90390781014757</c:v>
                </c:pt>
                <c:pt idx="8">
                  <c:v>81.81928676417962</c:v>
                </c:pt>
                <c:pt idx="9">
                  <c:v>85.15313402872469</c:v>
                </c:pt>
                <c:pt idx="10">
                  <c:v>88.30496890429026</c:v>
                </c:pt>
                <c:pt idx="11">
                  <c:v>90.56808866055107</c:v>
                </c:pt>
                <c:pt idx="12">
                  <c:v>91.5234265814009</c:v>
                </c:pt>
                <c:pt idx="13">
                  <c:v>89.22164714713561</c:v>
                </c:pt>
                <c:pt idx="14">
                  <c:v>87.834726537644</c:v>
                </c:pt>
                <c:pt idx="15">
                  <c:v>86.34457521867763</c:v>
                </c:pt>
                <c:pt idx="16">
                  <c:v>84.49130445265757</c:v>
                </c:pt>
                <c:pt idx="17">
                  <c:v>82.36836137753632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C8AA-48A5-9630-A2C9EB3583E7}"/>
            </c:ext>
          </c:extLst>
        </c:ser>
        <c:ser>
          <c:idx val="1"/>
          <c:order val="2"/>
          <c:tx>
            <c:strRef>
              <c:f>'EU államadósság 2'!$H$61</c:f>
              <c:strCache>
                <c:ptCount val="1"/>
                <c:pt idx="0">
                  <c:v>EU28</c:v>
                </c:pt>
              </c:strCache>
            </c:strRef>
          </c:tx>
          <c:spPr>
            <a:ln w="28575" cmpd="sng">
              <a:solidFill>
                <a:srgbClr val="8C837D"/>
              </a:solidFill>
            </a:ln>
          </c:spPr>
          <c:marker>
            <c:symbol val="none"/>
          </c:marker>
          <c:dPt>
            <c:idx val="16"/>
            <c:bubble3D val="0"/>
            <c:spPr>
              <a:ln w="28575" cmpd="sng">
                <a:solidFill>
                  <a:srgbClr val="8C837D"/>
                </a:solidFill>
                <a:prstDash val="sysDash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8AA-48A5-9630-A2C9EB3583E7}"/>
              </c:ext>
            </c:extLst>
          </c:dPt>
          <c:dPt>
            <c:idx val="17"/>
            <c:bubble3D val="0"/>
            <c:spPr>
              <a:ln w="28575" cmpd="sng">
                <a:solidFill>
                  <a:srgbClr val="8C837D"/>
                </a:solidFill>
                <a:prstDash val="sysDash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C8AA-48A5-9630-A2C9EB3583E7}"/>
              </c:ext>
            </c:extLst>
          </c:dPt>
          <c:cat>
            <c:strRef>
              <c:f>'EU államadósság 2'!$I$62:$Z$62</c:f>
              <c:strCach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2018*</c:v>
                </c:pt>
                <c:pt idx="17">
                  <c:v>2019*</c:v>
                </c:pt>
              </c:strCache>
            </c:strRef>
          </c:cat>
          <c:val>
            <c:numRef>
              <c:f>'EU államadósság 2'!$I$61:$Z$61</c:f>
              <c:numCache>
                <c:formatCode>General</c:formatCode>
                <c:ptCount val="18"/>
                <c:pt idx="0">
                  <c:v>58.84659467856417</c:v>
                </c:pt>
                <c:pt idx="1">
                  <c:v>60.36314046665126</c:v>
                </c:pt>
                <c:pt idx="2">
                  <c:v>60.92078852015976</c:v>
                </c:pt>
                <c:pt idx="3">
                  <c:v>61.49477842464131</c:v>
                </c:pt>
                <c:pt idx="4">
                  <c:v>60.10503247061803</c:v>
                </c:pt>
                <c:pt idx="5">
                  <c:v>57.52475368989333</c:v>
                </c:pt>
                <c:pt idx="6">
                  <c:v>60.78223266141976</c:v>
                </c:pt>
                <c:pt idx="7">
                  <c:v>73.36760145131567</c:v>
                </c:pt>
                <c:pt idx="8">
                  <c:v>78.87666239072173</c:v>
                </c:pt>
                <c:pt idx="9">
                  <c:v>81.4616546049649</c:v>
                </c:pt>
                <c:pt idx="10">
                  <c:v>83.87612652740823</c:v>
                </c:pt>
                <c:pt idx="11">
                  <c:v>85.76649416978438</c:v>
                </c:pt>
                <c:pt idx="12">
                  <c:v>86.50894377095116</c:v>
                </c:pt>
                <c:pt idx="13">
                  <c:v>84.52920444657968</c:v>
                </c:pt>
                <c:pt idx="14">
                  <c:v>83.25696011729994</c:v>
                </c:pt>
                <c:pt idx="15">
                  <c:v>81.5863237012369</c:v>
                </c:pt>
                <c:pt idx="16">
                  <c:v>81.1602842665077</c:v>
                </c:pt>
                <c:pt idx="17">
                  <c:v>79.07038310341318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E-C8AA-48A5-9630-A2C9EB3583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8086728"/>
        <c:axId val="-2064764056"/>
      </c:lineChart>
      <c:catAx>
        <c:axId val="-2138086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>
            <a:solidFill>
              <a:sysClr val="windowText" lastClr="000000">
                <a:alpha val="50000"/>
              </a:sysClr>
            </a:solidFill>
          </a:ln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-2064764056"/>
        <c:crosses val="autoZero"/>
        <c:auto val="1"/>
        <c:lblAlgn val="ctr"/>
        <c:lblOffset val="100"/>
        <c:noMultiLvlLbl val="0"/>
      </c:catAx>
      <c:valAx>
        <c:axId val="-2064764056"/>
        <c:scaling>
          <c:orientation val="minMax"/>
          <c:max val="95.0"/>
          <c:min val="50.0"/>
        </c:scaling>
        <c:delete val="0"/>
        <c:axPos val="l"/>
        <c:majorGridlines>
          <c:spPr>
            <a:ln>
              <a:solidFill>
                <a:sysClr val="window" lastClr="FFFFFF">
                  <a:lumMod val="85000"/>
                </a:sysClr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-213808672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449471651828249"/>
          <c:y val="0.0368468915775995"/>
          <c:w val="0.930294027805835"/>
          <c:h val="0.708668565604829"/>
        </c:manualLayout>
      </c:layout>
      <c:lineChart>
        <c:grouping val="standard"/>
        <c:varyColors val="0"/>
        <c:ser>
          <c:idx val="0"/>
          <c:order val="0"/>
          <c:tx>
            <c:strRef>
              <c:f>'[foglalkoztatas(3559).xls]2.1.28.'!$C$4</c:f>
              <c:strCache>
                <c:ptCount val="1"/>
                <c:pt idx="0">
                  <c:v>Foglalkoztatottak száma</c:v>
                </c:pt>
              </c:strCache>
            </c:strRef>
          </c:tx>
          <c:spPr>
            <a:ln w="28575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'[foglalkoztatas(3559).xls]2.1.28.'!$A$13:$B$86</c:f>
              <c:multiLvlStrCache>
                <c:ptCount val="74"/>
                <c:lvl>
                  <c:pt idx="0">
                    <c:v>I.</c:v>
                  </c:pt>
                  <c:pt idx="1">
                    <c:v>II.</c:v>
                  </c:pt>
                  <c:pt idx="2">
                    <c:v>III.</c:v>
                  </c:pt>
                  <c:pt idx="3">
                    <c:v>IV.</c:v>
                  </c:pt>
                  <c:pt idx="4">
                    <c:v>I.</c:v>
                  </c:pt>
                  <c:pt idx="5">
                    <c:v>II.</c:v>
                  </c:pt>
                  <c:pt idx="6">
                    <c:v>III.</c:v>
                  </c:pt>
                  <c:pt idx="7">
                    <c:v>IV.</c:v>
                  </c:pt>
                  <c:pt idx="8">
                    <c:v>I.</c:v>
                  </c:pt>
                  <c:pt idx="9">
                    <c:v>II.</c:v>
                  </c:pt>
                  <c:pt idx="10">
                    <c:v>III.</c:v>
                  </c:pt>
                  <c:pt idx="11">
                    <c:v>IV.</c:v>
                  </c:pt>
                  <c:pt idx="12">
                    <c:v>I.</c:v>
                  </c:pt>
                  <c:pt idx="13">
                    <c:v>II.</c:v>
                  </c:pt>
                  <c:pt idx="14">
                    <c:v>III.</c:v>
                  </c:pt>
                  <c:pt idx="15">
                    <c:v>IV.</c:v>
                  </c:pt>
                  <c:pt idx="16">
                    <c:v>I.</c:v>
                  </c:pt>
                  <c:pt idx="17">
                    <c:v>II.</c:v>
                  </c:pt>
                  <c:pt idx="18">
                    <c:v>III.</c:v>
                  </c:pt>
                  <c:pt idx="19">
                    <c:v>IV.</c:v>
                  </c:pt>
                  <c:pt idx="20">
                    <c:v>I.</c:v>
                  </c:pt>
                  <c:pt idx="21">
                    <c:v>II.</c:v>
                  </c:pt>
                  <c:pt idx="22">
                    <c:v>III.</c:v>
                  </c:pt>
                  <c:pt idx="23">
                    <c:v>IV.</c:v>
                  </c:pt>
                  <c:pt idx="24">
                    <c:v>I.</c:v>
                  </c:pt>
                  <c:pt idx="25">
                    <c:v>II.</c:v>
                  </c:pt>
                  <c:pt idx="26">
                    <c:v>III.</c:v>
                  </c:pt>
                  <c:pt idx="27">
                    <c:v>IV.</c:v>
                  </c:pt>
                  <c:pt idx="28">
                    <c:v>I.</c:v>
                  </c:pt>
                  <c:pt idx="29">
                    <c:v>II.</c:v>
                  </c:pt>
                  <c:pt idx="30">
                    <c:v>III.</c:v>
                  </c:pt>
                  <c:pt idx="31">
                    <c:v>IV.</c:v>
                  </c:pt>
                  <c:pt idx="32">
                    <c:v>I.</c:v>
                  </c:pt>
                  <c:pt idx="33">
                    <c:v>II.</c:v>
                  </c:pt>
                  <c:pt idx="34">
                    <c:v>III.</c:v>
                  </c:pt>
                  <c:pt idx="35">
                    <c:v>IV.</c:v>
                  </c:pt>
                  <c:pt idx="36">
                    <c:v>I.</c:v>
                  </c:pt>
                  <c:pt idx="37">
                    <c:v>II.</c:v>
                  </c:pt>
                  <c:pt idx="38">
                    <c:v>III.</c:v>
                  </c:pt>
                  <c:pt idx="39">
                    <c:v>IV.</c:v>
                  </c:pt>
                  <c:pt idx="40">
                    <c:v>I.</c:v>
                  </c:pt>
                  <c:pt idx="41">
                    <c:v>II.</c:v>
                  </c:pt>
                  <c:pt idx="42">
                    <c:v>III.</c:v>
                  </c:pt>
                  <c:pt idx="43">
                    <c:v>IV.</c:v>
                  </c:pt>
                  <c:pt idx="44">
                    <c:v>I.</c:v>
                  </c:pt>
                  <c:pt idx="45">
                    <c:v>II.</c:v>
                  </c:pt>
                  <c:pt idx="46">
                    <c:v>III.</c:v>
                  </c:pt>
                  <c:pt idx="47">
                    <c:v>IV.</c:v>
                  </c:pt>
                  <c:pt idx="48">
                    <c:v>I.</c:v>
                  </c:pt>
                  <c:pt idx="49">
                    <c:v>II.</c:v>
                  </c:pt>
                  <c:pt idx="50">
                    <c:v>III.</c:v>
                  </c:pt>
                  <c:pt idx="51">
                    <c:v>IV.</c:v>
                  </c:pt>
                  <c:pt idx="52">
                    <c:v>I.</c:v>
                  </c:pt>
                  <c:pt idx="53">
                    <c:v>II.</c:v>
                  </c:pt>
                  <c:pt idx="54">
                    <c:v>III.</c:v>
                  </c:pt>
                  <c:pt idx="55">
                    <c:v>IV.</c:v>
                  </c:pt>
                  <c:pt idx="56">
                    <c:v>I.</c:v>
                  </c:pt>
                  <c:pt idx="57">
                    <c:v>II.</c:v>
                  </c:pt>
                  <c:pt idx="58">
                    <c:v>III.</c:v>
                  </c:pt>
                  <c:pt idx="59">
                    <c:v>IV.</c:v>
                  </c:pt>
                  <c:pt idx="60">
                    <c:v>I.</c:v>
                  </c:pt>
                  <c:pt idx="61">
                    <c:v>II.</c:v>
                  </c:pt>
                  <c:pt idx="62">
                    <c:v>III.</c:v>
                  </c:pt>
                  <c:pt idx="63">
                    <c:v>IV.</c:v>
                  </c:pt>
                  <c:pt idx="64">
                    <c:v>I.</c:v>
                  </c:pt>
                  <c:pt idx="65">
                    <c:v>II.</c:v>
                  </c:pt>
                  <c:pt idx="66">
                    <c:v>III.</c:v>
                  </c:pt>
                  <c:pt idx="67">
                    <c:v>IV.</c:v>
                  </c:pt>
                  <c:pt idx="68">
                    <c:v>I.</c:v>
                  </c:pt>
                  <c:pt idx="69">
                    <c:v>II.</c:v>
                  </c:pt>
                  <c:pt idx="70">
                    <c:v>III.</c:v>
                  </c:pt>
                  <c:pt idx="71">
                    <c:v>IV.</c:v>
                  </c:pt>
                  <c:pt idx="72">
                    <c:v>I.</c:v>
                  </c:pt>
                  <c:pt idx="73">
                    <c:v>II.</c:v>
                  </c:pt>
                </c:lvl>
                <c:lvl>
                  <c:pt idx="0">
                    <c:v>2000</c:v>
                  </c:pt>
                  <c:pt idx="4">
                    <c:v>2001</c:v>
                  </c:pt>
                  <c:pt idx="8">
                    <c:v>2002</c:v>
                  </c:pt>
                  <c:pt idx="12">
                    <c:v>2003</c:v>
                  </c:pt>
                  <c:pt idx="16">
                    <c:v>2004</c:v>
                  </c:pt>
                  <c:pt idx="20">
                    <c:v>2005</c:v>
                  </c:pt>
                  <c:pt idx="24">
                    <c:v>2006</c:v>
                  </c:pt>
                  <c:pt idx="28">
                    <c:v>2007</c:v>
                  </c:pt>
                  <c:pt idx="32">
                    <c:v>2008</c:v>
                  </c:pt>
                  <c:pt idx="36">
                    <c:v>2009</c:v>
                  </c:pt>
                  <c:pt idx="40">
                    <c:v>2010</c:v>
                  </c:pt>
                  <c:pt idx="44">
                    <c:v>2011</c:v>
                  </c:pt>
                  <c:pt idx="48">
                    <c:v>2012</c:v>
                  </c:pt>
                  <c:pt idx="52">
                    <c:v>2013</c:v>
                  </c:pt>
                  <c:pt idx="56">
                    <c:v>2014</c:v>
                  </c:pt>
                  <c:pt idx="60">
                    <c:v>2015</c:v>
                  </c:pt>
                  <c:pt idx="64">
                    <c:v>2016</c:v>
                  </c:pt>
                  <c:pt idx="68">
                    <c:v>2017</c:v>
                  </c:pt>
                  <c:pt idx="72">
                    <c:v>2018</c:v>
                  </c:pt>
                </c:lvl>
              </c:multiLvlStrCache>
            </c:multiLvlStrRef>
          </c:cat>
          <c:val>
            <c:numRef>
              <c:f>'[foglalkoztatas(3559).xls]2.1.28.'!$C$13:$C$86</c:f>
              <c:numCache>
                <c:formatCode>#\ ##0.0</c:formatCode>
                <c:ptCount val="74"/>
                <c:pt idx="0">
                  <c:v>3803.7</c:v>
                </c:pt>
                <c:pt idx="1">
                  <c:v>3834.9</c:v>
                </c:pt>
                <c:pt idx="2">
                  <c:v>3881.2</c:v>
                </c:pt>
                <c:pt idx="3">
                  <c:v>3904.8</c:v>
                </c:pt>
                <c:pt idx="4">
                  <c:v>3860.0</c:v>
                </c:pt>
                <c:pt idx="5">
                  <c:v>3859.0</c:v>
                </c:pt>
                <c:pt idx="6">
                  <c:v>3891.0</c:v>
                </c:pt>
                <c:pt idx="7">
                  <c:v>3863.1</c:v>
                </c:pt>
                <c:pt idx="8">
                  <c:v>3840.0</c:v>
                </c:pt>
                <c:pt idx="9">
                  <c:v>3867.5</c:v>
                </c:pt>
                <c:pt idx="10">
                  <c:v>3886.2</c:v>
                </c:pt>
                <c:pt idx="11">
                  <c:v>3888.9</c:v>
                </c:pt>
                <c:pt idx="12">
                  <c:v>3859.6</c:v>
                </c:pt>
                <c:pt idx="13">
                  <c:v>3923.9</c:v>
                </c:pt>
                <c:pt idx="14">
                  <c:v>3952.2</c:v>
                </c:pt>
                <c:pt idx="15">
                  <c:v>3952.3</c:v>
                </c:pt>
                <c:pt idx="16">
                  <c:v>3891.5</c:v>
                </c:pt>
                <c:pt idx="17">
                  <c:v>3894.1</c:v>
                </c:pt>
                <c:pt idx="18">
                  <c:v>3906.6</c:v>
                </c:pt>
                <c:pt idx="19">
                  <c:v>3909.2</c:v>
                </c:pt>
                <c:pt idx="20">
                  <c:v>3870.6</c:v>
                </c:pt>
                <c:pt idx="21">
                  <c:v>3891.5</c:v>
                </c:pt>
                <c:pt idx="22">
                  <c:v>3927.6</c:v>
                </c:pt>
                <c:pt idx="23">
                  <c:v>3916.4</c:v>
                </c:pt>
                <c:pt idx="24">
                  <c:v>3893.34262</c:v>
                </c:pt>
                <c:pt idx="25">
                  <c:v>3937.206229999999</c:v>
                </c:pt>
                <c:pt idx="26">
                  <c:v>3940.86436</c:v>
                </c:pt>
                <c:pt idx="27">
                  <c:v>3942.32864</c:v>
                </c:pt>
                <c:pt idx="28">
                  <c:v>3890.89925</c:v>
                </c:pt>
                <c:pt idx="29">
                  <c:v>3916.10534</c:v>
                </c:pt>
                <c:pt idx="30">
                  <c:v>3922.56323</c:v>
                </c:pt>
                <c:pt idx="31">
                  <c:v>3878.29097</c:v>
                </c:pt>
                <c:pt idx="32">
                  <c:v>3813.79158</c:v>
                </c:pt>
                <c:pt idx="33">
                  <c:v>3842.62396</c:v>
                </c:pt>
                <c:pt idx="34">
                  <c:v>3891.05991</c:v>
                </c:pt>
                <c:pt idx="35">
                  <c:v>3845.76538</c:v>
                </c:pt>
                <c:pt idx="36">
                  <c:v>3733.35194</c:v>
                </c:pt>
                <c:pt idx="37">
                  <c:v>3764.00841</c:v>
                </c:pt>
                <c:pt idx="38">
                  <c:v>3748.50455</c:v>
                </c:pt>
                <c:pt idx="39">
                  <c:v>3745.4405</c:v>
                </c:pt>
                <c:pt idx="40">
                  <c:v>3678.73158</c:v>
                </c:pt>
                <c:pt idx="41">
                  <c:v>3728.86791</c:v>
                </c:pt>
                <c:pt idx="42">
                  <c:v>3771.15527</c:v>
                </c:pt>
                <c:pt idx="43">
                  <c:v>3750.77966</c:v>
                </c:pt>
                <c:pt idx="44">
                  <c:v>3685.37558</c:v>
                </c:pt>
                <c:pt idx="45">
                  <c:v>3759.17189</c:v>
                </c:pt>
                <c:pt idx="46">
                  <c:v>3798.56814</c:v>
                </c:pt>
                <c:pt idx="47">
                  <c:v>3792.95802</c:v>
                </c:pt>
                <c:pt idx="48">
                  <c:v>3735.20508</c:v>
                </c:pt>
                <c:pt idx="49">
                  <c:v>3821.57224</c:v>
                </c:pt>
                <c:pt idx="50">
                  <c:v>3887.34621</c:v>
                </c:pt>
                <c:pt idx="51">
                  <c:v>3864.731970000001</c:v>
                </c:pt>
                <c:pt idx="52">
                  <c:v>3772.42774</c:v>
                </c:pt>
                <c:pt idx="53">
                  <c:v>3888.73632</c:v>
                </c:pt>
                <c:pt idx="54">
                  <c:v>3940.33836</c:v>
                </c:pt>
                <c:pt idx="55">
                  <c:v>3969.54078</c:v>
                </c:pt>
                <c:pt idx="56">
                  <c:v>4037.84603</c:v>
                </c:pt>
                <c:pt idx="57">
                  <c:v>4075.18264</c:v>
                </c:pt>
                <c:pt idx="58">
                  <c:v>4148.61016</c:v>
                </c:pt>
                <c:pt idx="59">
                  <c:v>4141.716</c:v>
                </c:pt>
                <c:pt idx="60">
                  <c:v>4117.170333333333</c:v>
                </c:pt>
                <c:pt idx="61">
                  <c:v>4200.669333333334</c:v>
                </c:pt>
                <c:pt idx="62">
                  <c:v>4264.808666666668</c:v>
                </c:pt>
                <c:pt idx="63">
                  <c:v>4259.337666666668</c:v>
                </c:pt>
                <c:pt idx="64">
                  <c:v>4262.166</c:v>
                </c:pt>
                <c:pt idx="65">
                  <c:v>4342.715666666667</c:v>
                </c:pt>
                <c:pt idx="66">
                  <c:v>4390.670333333333</c:v>
                </c:pt>
                <c:pt idx="67">
                  <c:v>4410.997</c:v>
                </c:pt>
                <c:pt idx="68">
                  <c:v>4367.928333333332</c:v>
                </c:pt>
                <c:pt idx="69">
                  <c:v>4419.558</c:v>
                </c:pt>
                <c:pt idx="70">
                  <c:v>4450.651</c:v>
                </c:pt>
                <c:pt idx="71">
                  <c:v>4447.393</c:v>
                </c:pt>
                <c:pt idx="72">
                  <c:v>4435.157</c:v>
                </c:pt>
                <c:pt idx="73">
                  <c:v>4474.595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819-4096-A7AE-662391C7C61F}"/>
            </c:ext>
          </c:extLst>
        </c:ser>
        <c:ser>
          <c:idx val="1"/>
          <c:order val="1"/>
          <c:tx>
            <c:strRef>
              <c:f>'[foglalkoztatas(3559).xls]2.1.28.'!$M$4</c:f>
              <c:strCache>
                <c:ptCount val="1"/>
                <c:pt idx="0">
                  <c:v>Foglalkoztatottak száma közfoglalkoztatottak nélkül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multiLvlStrRef>
              <c:f>'[foglalkoztatas(3559).xls]2.1.28.'!$A$13:$B$86</c:f>
              <c:multiLvlStrCache>
                <c:ptCount val="74"/>
                <c:lvl>
                  <c:pt idx="0">
                    <c:v>I.</c:v>
                  </c:pt>
                  <c:pt idx="1">
                    <c:v>II.</c:v>
                  </c:pt>
                  <c:pt idx="2">
                    <c:v>III.</c:v>
                  </c:pt>
                  <c:pt idx="3">
                    <c:v>IV.</c:v>
                  </c:pt>
                  <c:pt idx="4">
                    <c:v>I.</c:v>
                  </c:pt>
                  <c:pt idx="5">
                    <c:v>II.</c:v>
                  </c:pt>
                  <c:pt idx="6">
                    <c:v>III.</c:v>
                  </c:pt>
                  <c:pt idx="7">
                    <c:v>IV.</c:v>
                  </c:pt>
                  <c:pt idx="8">
                    <c:v>I.</c:v>
                  </c:pt>
                  <c:pt idx="9">
                    <c:v>II.</c:v>
                  </c:pt>
                  <c:pt idx="10">
                    <c:v>III.</c:v>
                  </c:pt>
                  <c:pt idx="11">
                    <c:v>IV.</c:v>
                  </c:pt>
                  <c:pt idx="12">
                    <c:v>I.</c:v>
                  </c:pt>
                  <c:pt idx="13">
                    <c:v>II.</c:v>
                  </c:pt>
                  <c:pt idx="14">
                    <c:v>III.</c:v>
                  </c:pt>
                  <c:pt idx="15">
                    <c:v>IV.</c:v>
                  </c:pt>
                  <c:pt idx="16">
                    <c:v>I.</c:v>
                  </c:pt>
                  <c:pt idx="17">
                    <c:v>II.</c:v>
                  </c:pt>
                  <c:pt idx="18">
                    <c:v>III.</c:v>
                  </c:pt>
                  <c:pt idx="19">
                    <c:v>IV.</c:v>
                  </c:pt>
                  <c:pt idx="20">
                    <c:v>I.</c:v>
                  </c:pt>
                  <c:pt idx="21">
                    <c:v>II.</c:v>
                  </c:pt>
                  <c:pt idx="22">
                    <c:v>III.</c:v>
                  </c:pt>
                  <c:pt idx="23">
                    <c:v>IV.</c:v>
                  </c:pt>
                  <c:pt idx="24">
                    <c:v>I.</c:v>
                  </c:pt>
                  <c:pt idx="25">
                    <c:v>II.</c:v>
                  </c:pt>
                  <c:pt idx="26">
                    <c:v>III.</c:v>
                  </c:pt>
                  <c:pt idx="27">
                    <c:v>IV.</c:v>
                  </c:pt>
                  <c:pt idx="28">
                    <c:v>I.</c:v>
                  </c:pt>
                  <c:pt idx="29">
                    <c:v>II.</c:v>
                  </c:pt>
                  <c:pt idx="30">
                    <c:v>III.</c:v>
                  </c:pt>
                  <c:pt idx="31">
                    <c:v>IV.</c:v>
                  </c:pt>
                  <c:pt idx="32">
                    <c:v>I.</c:v>
                  </c:pt>
                  <c:pt idx="33">
                    <c:v>II.</c:v>
                  </c:pt>
                  <c:pt idx="34">
                    <c:v>III.</c:v>
                  </c:pt>
                  <c:pt idx="35">
                    <c:v>IV.</c:v>
                  </c:pt>
                  <c:pt idx="36">
                    <c:v>I.</c:v>
                  </c:pt>
                  <c:pt idx="37">
                    <c:v>II.</c:v>
                  </c:pt>
                  <c:pt idx="38">
                    <c:v>III.</c:v>
                  </c:pt>
                  <c:pt idx="39">
                    <c:v>IV.</c:v>
                  </c:pt>
                  <c:pt idx="40">
                    <c:v>I.</c:v>
                  </c:pt>
                  <c:pt idx="41">
                    <c:v>II.</c:v>
                  </c:pt>
                  <c:pt idx="42">
                    <c:v>III.</c:v>
                  </c:pt>
                  <c:pt idx="43">
                    <c:v>IV.</c:v>
                  </c:pt>
                  <c:pt idx="44">
                    <c:v>I.</c:v>
                  </c:pt>
                  <c:pt idx="45">
                    <c:v>II.</c:v>
                  </c:pt>
                  <c:pt idx="46">
                    <c:v>III.</c:v>
                  </c:pt>
                  <c:pt idx="47">
                    <c:v>IV.</c:v>
                  </c:pt>
                  <c:pt idx="48">
                    <c:v>I.</c:v>
                  </c:pt>
                  <c:pt idx="49">
                    <c:v>II.</c:v>
                  </c:pt>
                  <c:pt idx="50">
                    <c:v>III.</c:v>
                  </c:pt>
                  <c:pt idx="51">
                    <c:v>IV.</c:v>
                  </c:pt>
                  <c:pt idx="52">
                    <c:v>I.</c:v>
                  </c:pt>
                  <c:pt idx="53">
                    <c:v>II.</c:v>
                  </c:pt>
                  <c:pt idx="54">
                    <c:v>III.</c:v>
                  </c:pt>
                  <c:pt idx="55">
                    <c:v>IV.</c:v>
                  </c:pt>
                  <c:pt idx="56">
                    <c:v>I.</c:v>
                  </c:pt>
                  <c:pt idx="57">
                    <c:v>II.</c:v>
                  </c:pt>
                  <c:pt idx="58">
                    <c:v>III.</c:v>
                  </c:pt>
                  <c:pt idx="59">
                    <c:v>IV.</c:v>
                  </c:pt>
                  <c:pt idx="60">
                    <c:v>I.</c:v>
                  </c:pt>
                  <c:pt idx="61">
                    <c:v>II.</c:v>
                  </c:pt>
                  <c:pt idx="62">
                    <c:v>III.</c:v>
                  </c:pt>
                  <c:pt idx="63">
                    <c:v>IV.</c:v>
                  </c:pt>
                  <c:pt idx="64">
                    <c:v>I.</c:v>
                  </c:pt>
                  <c:pt idx="65">
                    <c:v>II.</c:v>
                  </c:pt>
                  <c:pt idx="66">
                    <c:v>III.</c:v>
                  </c:pt>
                  <c:pt idx="67">
                    <c:v>IV.</c:v>
                  </c:pt>
                  <c:pt idx="68">
                    <c:v>I.</c:v>
                  </c:pt>
                  <c:pt idx="69">
                    <c:v>II.</c:v>
                  </c:pt>
                  <c:pt idx="70">
                    <c:v>III.</c:v>
                  </c:pt>
                  <c:pt idx="71">
                    <c:v>IV.</c:v>
                  </c:pt>
                  <c:pt idx="72">
                    <c:v>I.</c:v>
                  </c:pt>
                  <c:pt idx="73">
                    <c:v>II.</c:v>
                  </c:pt>
                </c:lvl>
                <c:lvl>
                  <c:pt idx="0">
                    <c:v>2000</c:v>
                  </c:pt>
                  <c:pt idx="4">
                    <c:v>2001</c:v>
                  </c:pt>
                  <c:pt idx="8">
                    <c:v>2002</c:v>
                  </c:pt>
                  <c:pt idx="12">
                    <c:v>2003</c:v>
                  </c:pt>
                  <c:pt idx="16">
                    <c:v>2004</c:v>
                  </c:pt>
                  <c:pt idx="20">
                    <c:v>2005</c:v>
                  </c:pt>
                  <c:pt idx="24">
                    <c:v>2006</c:v>
                  </c:pt>
                  <c:pt idx="28">
                    <c:v>2007</c:v>
                  </c:pt>
                  <c:pt idx="32">
                    <c:v>2008</c:v>
                  </c:pt>
                  <c:pt idx="36">
                    <c:v>2009</c:v>
                  </c:pt>
                  <c:pt idx="40">
                    <c:v>2010</c:v>
                  </c:pt>
                  <c:pt idx="44">
                    <c:v>2011</c:v>
                  </c:pt>
                  <c:pt idx="48">
                    <c:v>2012</c:v>
                  </c:pt>
                  <c:pt idx="52">
                    <c:v>2013</c:v>
                  </c:pt>
                  <c:pt idx="56">
                    <c:v>2014</c:v>
                  </c:pt>
                  <c:pt idx="60">
                    <c:v>2015</c:v>
                  </c:pt>
                  <c:pt idx="64">
                    <c:v>2016</c:v>
                  </c:pt>
                  <c:pt idx="68">
                    <c:v>2017</c:v>
                  </c:pt>
                  <c:pt idx="72">
                    <c:v>2018</c:v>
                  </c:pt>
                </c:lvl>
              </c:multiLvlStrCache>
            </c:multiLvlStrRef>
          </c:cat>
          <c:val>
            <c:numRef>
              <c:f>'[foglalkoztatas(3559).xls]2.1.28.'!$M$13:$M$86</c:f>
              <c:numCache>
                <c:formatCode>General</c:formatCode>
                <c:ptCount val="74"/>
                <c:pt idx="52" formatCode="#\ ##0.0">
                  <c:v>3739.646493869768</c:v>
                </c:pt>
                <c:pt idx="53" formatCode="#\ ##0.0">
                  <c:v>3752.127488108</c:v>
                </c:pt>
                <c:pt idx="54" formatCode="#\ ##0.0">
                  <c:v>3780.739466462957</c:v>
                </c:pt>
                <c:pt idx="55" formatCode="#\ ##0.0">
                  <c:v>3791.857682177748</c:v>
                </c:pt>
                <c:pt idx="56" formatCode="#\ ##0.0">
                  <c:v>3834.117142167271</c:v>
                </c:pt>
                <c:pt idx="57" formatCode="#\ ##0.0">
                  <c:v>3915.411565481384</c:v>
                </c:pt>
                <c:pt idx="58" formatCode="#\ ##0.0">
                  <c:v>3958.407703751437</c:v>
                </c:pt>
                <c:pt idx="59" formatCode="#\ ##0.0">
                  <c:v>3980.016425485673</c:v>
                </c:pt>
                <c:pt idx="60" formatCode="#\ ##0.0">
                  <c:v>3950.360356829393</c:v>
                </c:pt>
                <c:pt idx="61" formatCode="#\ ##0.0">
                  <c:v>3993.229560236623</c:v>
                </c:pt>
                <c:pt idx="62" formatCode="#\ ##0.0">
                  <c:v>4030.973001823611</c:v>
                </c:pt>
                <c:pt idx="63" formatCode="#\ ##0.0">
                  <c:v>4034.915000564376</c:v>
                </c:pt>
                <c:pt idx="64" formatCode="#\ ##0.0">
                  <c:v>4052.76624848387</c:v>
                </c:pt>
                <c:pt idx="65" formatCode="#\ ##0.0">
                  <c:v>4110.194561126706</c:v>
                </c:pt>
                <c:pt idx="66" formatCode="#\ ##0.0">
                  <c:v>4154.919229559135</c:v>
                </c:pt>
                <c:pt idx="67" formatCode="#\ ##0.0">
                  <c:v>4194.79011411527</c:v>
                </c:pt>
                <c:pt idx="68" formatCode="#\ ##0.0">
                  <c:v>4173.98688697871</c:v>
                </c:pt>
                <c:pt idx="69" formatCode="#\ ##0.0">
                  <c:v>4238.932070205582</c:v>
                </c:pt>
                <c:pt idx="70" formatCode="#\ ##0.0">
                  <c:v>4273.481654552712</c:v>
                </c:pt>
                <c:pt idx="71" formatCode="#\ ##0.0">
                  <c:v>4281.16294445924</c:v>
                </c:pt>
                <c:pt idx="72" formatCode="#\ ##0.0">
                  <c:v>4283.804937140512</c:v>
                </c:pt>
                <c:pt idx="73" formatCode="#\ ##0.0">
                  <c:v>4329.898158034513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3819-4096-A7AE-662391C7C6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57902200"/>
        <c:axId val="-2057898760"/>
      </c:lineChart>
      <c:catAx>
        <c:axId val="-2057902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057898760"/>
        <c:crosses val="autoZero"/>
        <c:auto val="1"/>
        <c:lblAlgn val="ctr"/>
        <c:lblOffset val="100"/>
        <c:noMultiLvlLbl val="0"/>
      </c:catAx>
      <c:valAx>
        <c:axId val="-2057898760"/>
        <c:scaling>
          <c:orientation val="minMax"/>
          <c:min val="350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ln w="9525">
            <a:noFill/>
          </a:ln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05790220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3597549446537"/>
          <c:y val="0.918744087595056"/>
          <c:w val="0.728049011069259"/>
          <c:h val="0.071299553139781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614457274573"/>
          <c:y val="0.052132701421801"/>
          <c:w val="0.771160098483167"/>
          <c:h val="0.653630610745219"/>
        </c:manualLayout>
      </c:layout>
      <c:areaChart>
        <c:grouping val="stacked"/>
        <c:varyColors val="0"/>
        <c:ser>
          <c:idx val="1"/>
          <c:order val="0"/>
          <c:tx>
            <c:strRef>
              <c:f>Összegzés!$C$17</c:f>
              <c:strCache>
                <c:ptCount val="1"/>
                <c:pt idx="0">
                  <c:v>Családi adókedvezmény és első házasok kedvezménye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Összegzés!$D$8:$K$8</c:f>
              <c:numCache>
                <c:formatCode>General</c:formatCode>
                <c:ptCount val="8"/>
                <c:pt idx="0">
                  <c:v>2009.0</c:v>
                </c:pt>
                <c:pt idx="1">
                  <c:v>2010.0</c:v>
                </c:pt>
                <c:pt idx="2">
                  <c:v>2011.0</c:v>
                </c:pt>
                <c:pt idx="3">
                  <c:v>2012.0</c:v>
                </c:pt>
                <c:pt idx="4">
                  <c:v>2013.0</c:v>
                </c:pt>
                <c:pt idx="5">
                  <c:v>2014.0</c:v>
                </c:pt>
                <c:pt idx="6">
                  <c:v>2015.0</c:v>
                </c:pt>
                <c:pt idx="7">
                  <c:v>2016.0</c:v>
                </c:pt>
              </c:numCache>
            </c:numRef>
          </c:cat>
          <c:val>
            <c:numRef>
              <c:f>Összegzés!$D$17:$K$17</c:f>
              <c:numCache>
                <c:formatCode>0.00%</c:formatCode>
                <c:ptCount val="8"/>
                <c:pt idx="0">
                  <c:v>0.0</c:v>
                </c:pt>
                <c:pt idx="1">
                  <c:v>0.0</c:v>
                </c:pt>
                <c:pt idx="2">
                  <c:v>0.006405</c:v>
                </c:pt>
                <c:pt idx="3">
                  <c:v>0.006433</c:v>
                </c:pt>
                <c:pt idx="4">
                  <c:v>0.006164</c:v>
                </c:pt>
                <c:pt idx="5">
                  <c:v>0.005913</c:v>
                </c:pt>
                <c:pt idx="6">
                  <c:v>0.0057</c:v>
                </c:pt>
                <c:pt idx="7">
                  <c:v>0.0063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B9B-46BD-94E2-A848B2AC1B49}"/>
            </c:ext>
          </c:extLst>
        </c:ser>
        <c:ser>
          <c:idx val="2"/>
          <c:order val="1"/>
          <c:tx>
            <c:strRef>
              <c:f>Összegzés!$C$18</c:f>
              <c:strCache>
                <c:ptCount val="1"/>
                <c:pt idx="0">
                  <c:v>Egykulcsos SZJA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Összegzés!$D$8:$K$8</c:f>
              <c:numCache>
                <c:formatCode>General</c:formatCode>
                <c:ptCount val="8"/>
                <c:pt idx="0">
                  <c:v>2009.0</c:v>
                </c:pt>
                <c:pt idx="1">
                  <c:v>2010.0</c:v>
                </c:pt>
                <c:pt idx="2">
                  <c:v>2011.0</c:v>
                </c:pt>
                <c:pt idx="3">
                  <c:v>2012.0</c:v>
                </c:pt>
                <c:pt idx="4">
                  <c:v>2013.0</c:v>
                </c:pt>
                <c:pt idx="5">
                  <c:v>2014.0</c:v>
                </c:pt>
                <c:pt idx="6">
                  <c:v>2015.0</c:v>
                </c:pt>
                <c:pt idx="7">
                  <c:v>2016.0</c:v>
                </c:pt>
              </c:numCache>
            </c:numRef>
          </c:cat>
          <c:val>
            <c:numRef>
              <c:f>Összegzés!$D$18:$K$18</c:f>
              <c:numCache>
                <c:formatCode>0.00%</c:formatCode>
                <c:ptCount val="8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0.015894</c:v>
                </c:pt>
                <c:pt idx="4">
                  <c:v>0.015648</c:v>
                </c:pt>
                <c:pt idx="5">
                  <c:v>0.015015</c:v>
                </c:pt>
                <c:pt idx="6">
                  <c:v>0.01478</c:v>
                </c:pt>
                <c:pt idx="7">
                  <c:v>0.015144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B9B-46BD-94E2-A848B2AC1B49}"/>
            </c:ext>
          </c:extLst>
        </c:ser>
        <c:ser>
          <c:idx val="0"/>
          <c:order val="2"/>
          <c:tx>
            <c:strRef>
              <c:f>Összegzés!$C$14</c:f>
              <c:strCache>
                <c:ptCount val="1"/>
                <c:pt idx="0">
                  <c:v>Lakásépítési támogatás (CSOK)</c:v>
                </c:pt>
              </c:strCache>
            </c:strRef>
          </c:tx>
          <c:spPr>
            <a:solidFill>
              <a:schemeClr val="accent1"/>
            </a:solidFill>
            <a:ln w="25400">
              <a:noFill/>
            </a:ln>
            <a:effectLst/>
          </c:spPr>
          <c:cat>
            <c:numRef>
              <c:f>Összegzés!$D$8:$K$8</c:f>
              <c:numCache>
                <c:formatCode>General</c:formatCode>
                <c:ptCount val="8"/>
                <c:pt idx="0">
                  <c:v>2009.0</c:v>
                </c:pt>
                <c:pt idx="1">
                  <c:v>2010.0</c:v>
                </c:pt>
                <c:pt idx="2">
                  <c:v>2011.0</c:v>
                </c:pt>
                <c:pt idx="3">
                  <c:v>2012.0</c:v>
                </c:pt>
                <c:pt idx="4">
                  <c:v>2013.0</c:v>
                </c:pt>
                <c:pt idx="5">
                  <c:v>2014.0</c:v>
                </c:pt>
                <c:pt idx="6">
                  <c:v>2015.0</c:v>
                </c:pt>
                <c:pt idx="7">
                  <c:v>2016.0</c:v>
                </c:pt>
              </c:numCache>
            </c:numRef>
          </c:cat>
          <c:val>
            <c:numRef>
              <c:f>Összegzés!$D$14:$K$14</c:f>
              <c:numCache>
                <c:formatCode>0.00%</c:formatCode>
                <c:ptCount val="8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0.0032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B9B-46BD-94E2-A848B2AC1B49}"/>
            </c:ext>
          </c:extLst>
        </c:ser>
        <c:ser>
          <c:idx val="3"/>
          <c:order val="3"/>
          <c:tx>
            <c:strRef>
              <c:f>Összegzés!$C$15</c:f>
              <c:strCache>
                <c:ptCount val="1"/>
                <c:pt idx="0">
                  <c:v>Ingyenes iskolai étkeztetés</c:v>
                </c:pt>
              </c:strCache>
            </c:strRef>
          </c:tx>
          <c:spPr>
            <a:solidFill>
              <a:schemeClr val="accent4"/>
            </a:solidFill>
            <a:ln w="25400">
              <a:noFill/>
            </a:ln>
            <a:effectLst/>
          </c:spPr>
          <c:cat>
            <c:numRef>
              <c:f>Összegzés!$D$8:$K$8</c:f>
              <c:numCache>
                <c:formatCode>General</c:formatCode>
                <c:ptCount val="8"/>
                <c:pt idx="0">
                  <c:v>2009.0</c:v>
                </c:pt>
                <c:pt idx="1">
                  <c:v>2010.0</c:v>
                </c:pt>
                <c:pt idx="2">
                  <c:v>2011.0</c:v>
                </c:pt>
                <c:pt idx="3">
                  <c:v>2012.0</c:v>
                </c:pt>
                <c:pt idx="4">
                  <c:v>2013.0</c:v>
                </c:pt>
                <c:pt idx="5">
                  <c:v>2014.0</c:v>
                </c:pt>
                <c:pt idx="6">
                  <c:v>2015.0</c:v>
                </c:pt>
                <c:pt idx="7">
                  <c:v>2016.0</c:v>
                </c:pt>
              </c:numCache>
            </c:numRef>
          </c:cat>
          <c:val>
            <c:numRef>
              <c:f>Összegzés!$D$15:$K$15</c:f>
              <c:numCache>
                <c:formatCode>0.00%</c:formatCode>
                <c:ptCount val="8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B9B-46BD-94E2-A848B2AC1B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7810904"/>
        <c:axId val="-2057807160"/>
      </c:areaChart>
      <c:catAx>
        <c:axId val="-2057810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057807160"/>
        <c:crosses val="autoZero"/>
        <c:auto val="1"/>
        <c:lblAlgn val="ctr"/>
        <c:lblOffset val="100"/>
        <c:noMultiLvlLbl val="0"/>
      </c:catAx>
      <c:valAx>
        <c:axId val="-2057807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0578109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"/>
          <c:y val="0.786285172584753"/>
          <c:w val="1.0"/>
          <c:h val="0.2118152032792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911571887473"/>
          <c:y val="0.037353309670624"/>
          <c:w val="0.819995131019912"/>
          <c:h val="0.679853453633685"/>
        </c:manualLayout>
      </c:layout>
      <c:areaChart>
        <c:grouping val="stacked"/>
        <c:varyColors val="0"/>
        <c:ser>
          <c:idx val="0"/>
          <c:order val="0"/>
          <c:tx>
            <c:strRef>
              <c:f>Összegzés!$C$36</c:f>
              <c:strCache>
                <c:ptCount val="1"/>
                <c:pt idx="0">
                  <c:v>Különadókból származó bevétel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Összegzés!$D$35:$L$35</c:f>
              <c:numCache>
                <c:formatCode>General</c:formatCode>
                <c:ptCount val="9"/>
                <c:pt idx="0">
                  <c:v>2009.0</c:v>
                </c:pt>
                <c:pt idx="1">
                  <c:v>2010.0</c:v>
                </c:pt>
                <c:pt idx="2">
                  <c:v>2011.0</c:v>
                </c:pt>
                <c:pt idx="3">
                  <c:v>2012.0</c:v>
                </c:pt>
                <c:pt idx="4">
                  <c:v>2013.0</c:v>
                </c:pt>
                <c:pt idx="5">
                  <c:v>2014.0</c:v>
                </c:pt>
                <c:pt idx="6">
                  <c:v>2015.0</c:v>
                </c:pt>
                <c:pt idx="7">
                  <c:v>2016.0</c:v>
                </c:pt>
                <c:pt idx="8">
                  <c:v>2017.0</c:v>
                </c:pt>
              </c:numCache>
            </c:numRef>
          </c:cat>
          <c:val>
            <c:numRef>
              <c:f>Összegzés!$D$36:$K$36</c:f>
              <c:numCache>
                <c:formatCode>0.00%</c:formatCode>
                <c:ptCount val="8"/>
                <c:pt idx="0">
                  <c:v>0.0019030586</c:v>
                </c:pt>
                <c:pt idx="1">
                  <c:v>0.013969904</c:v>
                </c:pt>
                <c:pt idx="2">
                  <c:v>0.0144036022</c:v>
                </c:pt>
                <c:pt idx="3">
                  <c:v>0.011841599</c:v>
                </c:pt>
                <c:pt idx="4" formatCode="0.000%">
                  <c:v>0.02227565</c:v>
                </c:pt>
                <c:pt idx="5">
                  <c:v>0.0211531431</c:v>
                </c:pt>
                <c:pt idx="6">
                  <c:v>0.0183516606</c:v>
                </c:pt>
                <c:pt idx="7" formatCode="0.000%">
                  <c:v>0.01577566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695-4927-BF8A-BEE6DA96C730}"/>
            </c:ext>
          </c:extLst>
        </c:ser>
        <c:ser>
          <c:idx val="1"/>
          <c:order val="1"/>
          <c:tx>
            <c:strRef>
              <c:f>Összegzés!$C$37</c:f>
              <c:strCache>
                <c:ptCount val="1"/>
                <c:pt idx="0">
                  <c:v>Államadósság kamatmegtakarításai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Összegzés!$D$35:$L$35</c:f>
              <c:numCache>
                <c:formatCode>General</c:formatCode>
                <c:ptCount val="9"/>
                <c:pt idx="0">
                  <c:v>2009.0</c:v>
                </c:pt>
                <c:pt idx="1">
                  <c:v>2010.0</c:v>
                </c:pt>
                <c:pt idx="2">
                  <c:v>2011.0</c:v>
                </c:pt>
                <c:pt idx="3">
                  <c:v>2012.0</c:v>
                </c:pt>
                <c:pt idx="4">
                  <c:v>2013.0</c:v>
                </c:pt>
                <c:pt idx="5">
                  <c:v>2014.0</c:v>
                </c:pt>
                <c:pt idx="6">
                  <c:v>2015.0</c:v>
                </c:pt>
                <c:pt idx="7">
                  <c:v>2016.0</c:v>
                </c:pt>
                <c:pt idx="8">
                  <c:v>2017.0</c:v>
                </c:pt>
              </c:numCache>
            </c:numRef>
          </c:cat>
          <c:val>
            <c:numRef>
              <c:f>Összegzés!$D$37:$K$37</c:f>
              <c:numCache>
                <c:formatCode>0.00%</c:formatCode>
                <c:ptCount val="8"/>
                <c:pt idx="0">
                  <c:v>0.0</c:v>
                </c:pt>
                <c:pt idx="1">
                  <c:v>0.0016084</c:v>
                </c:pt>
                <c:pt idx="2">
                  <c:v>0.00343121</c:v>
                </c:pt>
                <c:pt idx="3">
                  <c:v>0.00184018</c:v>
                </c:pt>
                <c:pt idx="4">
                  <c:v>0.00064979</c:v>
                </c:pt>
                <c:pt idx="5">
                  <c:v>0.00731394</c:v>
                </c:pt>
                <c:pt idx="6" formatCode="0.0000%">
                  <c:v>0.01011588</c:v>
                </c:pt>
                <c:pt idx="7">
                  <c:v>0.01104422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695-4927-BF8A-BEE6DA96C7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7777320"/>
        <c:axId val="-2057773640"/>
      </c:areaChart>
      <c:catAx>
        <c:axId val="-2057777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057773640"/>
        <c:crosses val="autoZero"/>
        <c:auto val="1"/>
        <c:lblAlgn val="ctr"/>
        <c:lblOffset val="100"/>
        <c:noMultiLvlLbl val="0"/>
      </c:catAx>
      <c:valAx>
        <c:axId val="-2057773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0577773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'1. ábra'!$A$25</c:f>
              <c:strCache>
                <c:ptCount val="1"/>
                <c:pt idx="0">
                  <c:v>Nettó bérhányad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'1. ábra'!$V$17:$AW$17</c:f>
              <c:numCache>
                <c:formatCode>General</c:formatCode>
                <c:ptCount val="28"/>
                <c:pt idx="0">
                  <c:v>1990.0</c:v>
                </c:pt>
                <c:pt idx="1">
                  <c:v>1991.0</c:v>
                </c:pt>
                <c:pt idx="2">
                  <c:v>1992.0</c:v>
                </c:pt>
                <c:pt idx="3">
                  <c:v>1993.0</c:v>
                </c:pt>
                <c:pt idx="4">
                  <c:v>1994.0</c:v>
                </c:pt>
                <c:pt idx="5">
                  <c:v>1995.0</c:v>
                </c:pt>
                <c:pt idx="6">
                  <c:v>1996.0</c:v>
                </c:pt>
                <c:pt idx="7">
                  <c:v>1997.0</c:v>
                </c:pt>
                <c:pt idx="8">
                  <c:v>1998.0</c:v>
                </c:pt>
                <c:pt idx="9">
                  <c:v>1999.0</c:v>
                </c:pt>
                <c:pt idx="10">
                  <c:v>2000.0</c:v>
                </c:pt>
                <c:pt idx="11">
                  <c:v>2001.0</c:v>
                </c:pt>
                <c:pt idx="12">
                  <c:v>2002.0</c:v>
                </c:pt>
                <c:pt idx="13">
                  <c:v>2003.0</c:v>
                </c:pt>
                <c:pt idx="14">
                  <c:v>2004.0</c:v>
                </c:pt>
                <c:pt idx="15">
                  <c:v>2005.0</c:v>
                </c:pt>
                <c:pt idx="16">
                  <c:v>2006.0</c:v>
                </c:pt>
                <c:pt idx="17">
                  <c:v>2007.0</c:v>
                </c:pt>
                <c:pt idx="18">
                  <c:v>2008.0</c:v>
                </c:pt>
                <c:pt idx="19">
                  <c:v>2009.0</c:v>
                </c:pt>
                <c:pt idx="20">
                  <c:v>2010.0</c:v>
                </c:pt>
                <c:pt idx="21">
                  <c:v>2011.0</c:v>
                </c:pt>
                <c:pt idx="22">
                  <c:v>2012.0</c:v>
                </c:pt>
                <c:pt idx="23">
                  <c:v>2013.0</c:v>
                </c:pt>
                <c:pt idx="24">
                  <c:v>2014.0</c:v>
                </c:pt>
                <c:pt idx="25">
                  <c:v>2015.0</c:v>
                </c:pt>
                <c:pt idx="26">
                  <c:v>2016.0</c:v>
                </c:pt>
                <c:pt idx="27">
                  <c:v>2017.0</c:v>
                </c:pt>
              </c:numCache>
            </c:numRef>
          </c:cat>
          <c:val>
            <c:numRef>
              <c:f>'1. ábra'!$V$25:$AW$25</c:f>
              <c:numCache>
                <c:formatCode>General</c:formatCode>
                <c:ptCount val="28"/>
                <c:pt idx="0">
                  <c:v>0.30764177091043</c:v>
                </c:pt>
                <c:pt idx="1">
                  <c:v>0.31463743211957</c:v>
                </c:pt>
                <c:pt idx="2">
                  <c:v>0.286807336274116</c:v>
                </c:pt>
                <c:pt idx="3">
                  <c:v>0.263661303606745</c:v>
                </c:pt>
                <c:pt idx="4">
                  <c:v>0.265472174810587</c:v>
                </c:pt>
                <c:pt idx="5">
                  <c:v>0.2179250222744</c:v>
                </c:pt>
                <c:pt idx="6">
                  <c:v>0.204732133417175</c:v>
                </c:pt>
                <c:pt idx="7">
                  <c:v>0.209378781616057</c:v>
                </c:pt>
                <c:pt idx="8">
                  <c:v>0.203474192620979</c:v>
                </c:pt>
                <c:pt idx="9">
                  <c:v>0.204761117293284</c:v>
                </c:pt>
                <c:pt idx="10">
                  <c:v>0.20182710503815</c:v>
                </c:pt>
                <c:pt idx="11">
                  <c:v>0.207896735898115</c:v>
                </c:pt>
                <c:pt idx="12">
                  <c:v>0.226033247235944</c:v>
                </c:pt>
                <c:pt idx="13">
                  <c:v>0.240917778744144</c:v>
                </c:pt>
                <c:pt idx="14">
                  <c:v>0.22573426861716</c:v>
                </c:pt>
                <c:pt idx="15">
                  <c:v>0.229671381754832</c:v>
                </c:pt>
                <c:pt idx="16">
                  <c:v>0.23050661418369</c:v>
                </c:pt>
                <c:pt idx="17">
                  <c:v>0.217083789258058</c:v>
                </c:pt>
                <c:pt idx="18">
                  <c:v>0.213762504391666</c:v>
                </c:pt>
                <c:pt idx="19">
                  <c:v>0.217617045588433</c:v>
                </c:pt>
                <c:pt idx="20">
                  <c:v>0.219248300259545</c:v>
                </c:pt>
                <c:pt idx="21">
                  <c:v>0.222376781606722</c:v>
                </c:pt>
                <c:pt idx="22">
                  <c:v>0.222203754234742</c:v>
                </c:pt>
                <c:pt idx="23">
                  <c:v>0.228273308958299</c:v>
                </c:pt>
                <c:pt idx="24">
                  <c:v>0.238585242906734</c:v>
                </c:pt>
                <c:pt idx="25">
                  <c:v>0.247948830562551</c:v>
                </c:pt>
                <c:pt idx="26">
                  <c:v>0.269678042728573</c:v>
                </c:pt>
                <c:pt idx="27">
                  <c:v>0.28810647490733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7B8-4F7A-96E5-3EB52601C62A}"/>
            </c:ext>
          </c:extLst>
        </c:ser>
        <c:ser>
          <c:idx val="1"/>
          <c:order val="1"/>
          <c:tx>
            <c:v>Családi adókedvezménnyel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'1. ábra'!$V$17:$AW$17</c:f>
              <c:numCache>
                <c:formatCode>General</c:formatCode>
                <c:ptCount val="28"/>
                <c:pt idx="0">
                  <c:v>1990.0</c:v>
                </c:pt>
                <c:pt idx="1">
                  <c:v>1991.0</c:v>
                </c:pt>
                <c:pt idx="2">
                  <c:v>1992.0</c:v>
                </c:pt>
                <c:pt idx="3">
                  <c:v>1993.0</c:v>
                </c:pt>
                <c:pt idx="4">
                  <c:v>1994.0</c:v>
                </c:pt>
                <c:pt idx="5">
                  <c:v>1995.0</c:v>
                </c:pt>
                <c:pt idx="6">
                  <c:v>1996.0</c:v>
                </c:pt>
                <c:pt idx="7">
                  <c:v>1997.0</c:v>
                </c:pt>
                <c:pt idx="8">
                  <c:v>1998.0</c:v>
                </c:pt>
                <c:pt idx="9">
                  <c:v>1999.0</c:v>
                </c:pt>
                <c:pt idx="10">
                  <c:v>2000.0</c:v>
                </c:pt>
                <c:pt idx="11">
                  <c:v>2001.0</c:v>
                </c:pt>
                <c:pt idx="12">
                  <c:v>2002.0</c:v>
                </c:pt>
                <c:pt idx="13">
                  <c:v>2003.0</c:v>
                </c:pt>
                <c:pt idx="14">
                  <c:v>2004.0</c:v>
                </c:pt>
                <c:pt idx="15">
                  <c:v>2005.0</c:v>
                </c:pt>
                <c:pt idx="16">
                  <c:v>2006.0</c:v>
                </c:pt>
                <c:pt idx="17">
                  <c:v>2007.0</c:v>
                </c:pt>
                <c:pt idx="18">
                  <c:v>2008.0</c:v>
                </c:pt>
                <c:pt idx="19">
                  <c:v>2009.0</c:v>
                </c:pt>
                <c:pt idx="20">
                  <c:v>2010.0</c:v>
                </c:pt>
                <c:pt idx="21">
                  <c:v>2011.0</c:v>
                </c:pt>
                <c:pt idx="22">
                  <c:v>2012.0</c:v>
                </c:pt>
                <c:pt idx="23">
                  <c:v>2013.0</c:v>
                </c:pt>
                <c:pt idx="24">
                  <c:v>2014.0</c:v>
                </c:pt>
                <c:pt idx="25">
                  <c:v>2015.0</c:v>
                </c:pt>
                <c:pt idx="26">
                  <c:v>2016.0</c:v>
                </c:pt>
                <c:pt idx="27">
                  <c:v>2017.0</c:v>
                </c:pt>
              </c:numCache>
            </c:numRef>
          </c:cat>
          <c:val>
            <c:numRef>
              <c:f>'1. ábra'!$V$26:$AW$26</c:f>
              <c:numCache>
                <c:formatCode>General</c:formatCode>
                <c:ptCount val="28"/>
                <c:pt idx="20">
                  <c:v>0.219248300259545</c:v>
                </c:pt>
                <c:pt idx="21">
                  <c:v>0.231195166625654</c:v>
                </c:pt>
                <c:pt idx="22">
                  <c:v>0.231215369921225</c:v>
                </c:pt>
                <c:pt idx="23">
                  <c:v>0.236432339637321</c:v>
                </c:pt>
                <c:pt idx="24">
                  <c:v>0.248956782016457</c:v>
                </c:pt>
                <c:pt idx="25">
                  <c:v>0.25840478927758</c:v>
                </c:pt>
                <c:pt idx="26">
                  <c:v>0.280738896688688</c:v>
                </c:pt>
                <c:pt idx="27">
                  <c:v>0.299923171630841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77B8-4F7A-96E5-3EB52601C6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57699944"/>
        <c:axId val="-2057696232"/>
      </c:lineChart>
      <c:catAx>
        <c:axId val="-2057699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057696232"/>
        <c:crosses val="autoZero"/>
        <c:auto val="1"/>
        <c:lblAlgn val="ctr"/>
        <c:lblOffset val="100"/>
        <c:noMultiLvlLbl val="0"/>
      </c:catAx>
      <c:valAx>
        <c:axId val="-2057696232"/>
        <c:scaling>
          <c:orientation val="minMax"/>
          <c:max val="0.32"/>
          <c:min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057699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727062554680665"/>
          <c:y val="0.0377804014167651"/>
          <c:w val="0.896738188976378"/>
          <c:h val="0.781463621492758"/>
        </c:manualLayout>
      </c:layout>
      <c:lineChart>
        <c:grouping val="standard"/>
        <c:varyColors val="0"/>
        <c:ser>
          <c:idx val="0"/>
          <c:order val="0"/>
          <c:tx>
            <c:strRef>
              <c:f>'[elmultnyolcev3.xlsx]Marginlis adóék'!$B$14</c:f>
              <c:strCache>
                <c:ptCount val="1"/>
                <c:pt idx="0">
                  <c:v>Csehország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'[elmultnyolcev3.xlsx]Marginlis adóék'!$C$13:$S$13</c:f>
              <c:strCache>
                <c:ptCount val="17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</c:strCache>
            </c:strRef>
          </c:cat>
          <c:val>
            <c:numRef>
              <c:f>'[elmultnyolcev3.xlsx]Marginlis adóék'!$C$14:$S$14</c:f>
              <c:numCache>
                <c:formatCode>#.##0.00_ ;\-#.##0.00\ </c:formatCode>
                <c:ptCount val="17"/>
                <c:pt idx="0">
                  <c:v>48.148148</c:v>
                </c:pt>
                <c:pt idx="1">
                  <c:v>48.148148</c:v>
                </c:pt>
                <c:pt idx="2">
                  <c:v>48.148148</c:v>
                </c:pt>
                <c:pt idx="3">
                  <c:v>48.148148</c:v>
                </c:pt>
                <c:pt idx="4">
                  <c:v>47.5</c:v>
                </c:pt>
                <c:pt idx="5">
                  <c:v>51.388889</c:v>
                </c:pt>
                <c:pt idx="6">
                  <c:v>50.185185</c:v>
                </c:pt>
                <c:pt idx="7">
                  <c:v>48.58209</c:v>
                </c:pt>
                <c:pt idx="8">
                  <c:v>48.58209</c:v>
                </c:pt>
                <c:pt idx="9">
                  <c:v>48.58209</c:v>
                </c:pt>
                <c:pt idx="10">
                  <c:v>48.58209</c:v>
                </c:pt>
                <c:pt idx="11">
                  <c:v>48.58209</c:v>
                </c:pt>
                <c:pt idx="12">
                  <c:v>48.58209</c:v>
                </c:pt>
                <c:pt idx="13">
                  <c:v>48.58209</c:v>
                </c:pt>
                <c:pt idx="14">
                  <c:v>48.58209</c:v>
                </c:pt>
                <c:pt idx="15">
                  <c:v>48.58209</c:v>
                </c:pt>
                <c:pt idx="16">
                  <c:v>48.58209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AD0-45B9-BE34-4D221E88C59C}"/>
            </c:ext>
          </c:extLst>
        </c:ser>
        <c:ser>
          <c:idx val="1"/>
          <c:order val="1"/>
          <c:tx>
            <c:strRef>
              <c:f>'[elmultnyolcev3.xlsx]Marginlis adóék'!$B$15</c:f>
              <c:strCache>
                <c:ptCount val="1"/>
                <c:pt idx="0">
                  <c:v>Magyarország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Pt>
            <c:idx val="9"/>
            <c:bubble3D val="0"/>
            <c:spPr>
              <a:ln w="28575" cap="rnd">
                <a:solidFill>
                  <a:srgbClr val="00B050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AD0-45B9-BE34-4D221E88C59C}"/>
              </c:ext>
            </c:extLst>
          </c:dPt>
          <c:dPt>
            <c:idx val="10"/>
            <c:bubble3D val="0"/>
            <c:spPr>
              <a:ln w="28575" cap="rnd">
                <a:solidFill>
                  <a:srgbClr val="00B050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0AD0-45B9-BE34-4D221E88C59C}"/>
              </c:ext>
            </c:extLst>
          </c:dPt>
          <c:dPt>
            <c:idx val="11"/>
            <c:bubble3D val="0"/>
            <c:spPr>
              <a:ln w="28575" cap="rnd">
                <a:solidFill>
                  <a:srgbClr val="00B050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0AD0-45B9-BE34-4D221E88C59C}"/>
              </c:ext>
            </c:extLst>
          </c:dPt>
          <c:dPt>
            <c:idx val="12"/>
            <c:bubble3D val="0"/>
            <c:spPr>
              <a:ln w="28575" cap="rnd">
                <a:solidFill>
                  <a:srgbClr val="00B050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0AD0-45B9-BE34-4D221E88C59C}"/>
              </c:ext>
            </c:extLst>
          </c:dPt>
          <c:dPt>
            <c:idx val="13"/>
            <c:bubble3D val="0"/>
            <c:spPr>
              <a:ln w="28575" cap="rnd">
                <a:solidFill>
                  <a:srgbClr val="00B050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0AD0-45B9-BE34-4D221E88C59C}"/>
              </c:ext>
            </c:extLst>
          </c:dPt>
          <c:dPt>
            <c:idx val="14"/>
            <c:bubble3D val="0"/>
            <c:spPr>
              <a:ln w="28575" cap="rnd">
                <a:solidFill>
                  <a:srgbClr val="00B050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0AD0-45B9-BE34-4D221E88C59C}"/>
              </c:ext>
            </c:extLst>
          </c:dPt>
          <c:dPt>
            <c:idx val="15"/>
            <c:bubble3D val="0"/>
            <c:spPr>
              <a:ln w="28575" cap="rnd">
                <a:solidFill>
                  <a:srgbClr val="00B050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0AD0-45B9-BE34-4D221E88C59C}"/>
              </c:ext>
            </c:extLst>
          </c:dPt>
          <c:dPt>
            <c:idx val="16"/>
            <c:bubble3D val="0"/>
            <c:spPr>
              <a:ln w="28575" cap="rnd">
                <a:solidFill>
                  <a:srgbClr val="00B050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0AD0-45B9-BE34-4D221E88C59C}"/>
              </c:ext>
            </c:extLst>
          </c:dPt>
          <c:dLbls>
            <c:dLbl>
              <c:idx val="7"/>
              <c:layout>
                <c:manualLayout>
                  <c:x val="-0.0416146617889678"/>
                  <c:y val="-0.05776594345825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AD0-45B9-BE34-4D221E88C59C}"/>
                </c:ext>
              </c:extLst>
            </c:dLbl>
            <c:dLbl>
              <c:idx val="16"/>
              <c:layout>
                <c:manualLayout>
                  <c:x val="-0.0409942009725723"/>
                  <c:y val="0.03887429520161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AD0-45B9-BE34-4D221E88C59C}"/>
                </c:ext>
              </c:extLst>
            </c:dLbl>
            <c:numFmt formatCode="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'[elmultnyolcev3.xlsx]Marginlis adóék'!$C$13:$S$13</c:f>
              <c:strCache>
                <c:ptCount val="17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</c:strCache>
            </c:strRef>
          </c:cat>
          <c:val>
            <c:numRef>
              <c:f>'[elmultnyolcev3.xlsx]Marginlis adóék'!$C$15:$S$15</c:f>
              <c:numCache>
                <c:formatCode>#.##0.00_ ;\-#.##0.00\ </c:formatCode>
                <c:ptCount val="17"/>
                <c:pt idx="0">
                  <c:v>76.404494</c:v>
                </c:pt>
                <c:pt idx="1">
                  <c:v>76.310861</c:v>
                </c:pt>
                <c:pt idx="2">
                  <c:v>77.15355799999989</c:v>
                </c:pt>
                <c:pt idx="3">
                  <c:v>77.15355799999989</c:v>
                </c:pt>
                <c:pt idx="4">
                  <c:v>76.27965</c:v>
                </c:pt>
                <c:pt idx="5">
                  <c:v>64.794007</c:v>
                </c:pt>
                <c:pt idx="6">
                  <c:v>71.53558099999998</c:v>
                </c:pt>
                <c:pt idx="7">
                  <c:v>71.53558099999998</c:v>
                </c:pt>
                <c:pt idx="8">
                  <c:v>64.07003899999977</c:v>
                </c:pt>
                <c:pt idx="9">
                  <c:v>63.470817</c:v>
                </c:pt>
                <c:pt idx="10">
                  <c:v>52.389105</c:v>
                </c:pt>
                <c:pt idx="11">
                  <c:v>49.027237</c:v>
                </c:pt>
                <c:pt idx="12">
                  <c:v>49.027237</c:v>
                </c:pt>
                <c:pt idx="13">
                  <c:v>49.027237</c:v>
                </c:pt>
                <c:pt idx="14">
                  <c:v>48.24902700000001</c:v>
                </c:pt>
                <c:pt idx="15">
                  <c:v>46.2</c:v>
                </c:pt>
                <c:pt idx="16">
                  <c:v>45.04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2-0AD0-45B9-BE34-4D221E88C59C}"/>
            </c:ext>
          </c:extLst>
        </c:ser>
        <c:ser>
          <c:idx val="2"/>
          <c:order val="2"/>
          <c:tx>
            <c:strRef>
              <c:f>'[elmultnyolcev3.xlsx]Marginlis adóék'!$B$16</c:f>
              <c:strCache>
                <c:ptCount val="1"/>
                <c:pt idx="0">
                  <c:v>Lengyelország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lgDash"/>
              <a:round/>
            </a:ln>
            <a:effectLst/>
          </c:spPr>
          <c:marker>
            <c:symbol val="none"/>
          </c:marker>
          <c:cat>
            <c:strRef>
              <c:f>'[elmultnyolcev3.xlsx]Marginlis adóék'!$C$13:$S$13</c:f>
              <c:strCache>
                <c:ptCount val="17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</c:strCache>
            </c:strRef>
          </c:cat>
          <c:val>
            <c:numRef>
              <c:f>'[elmultnyolcev3.xlsx]Marginlis adóék'!$C$16:$S$16</c:f>
              <c:numCache>
                <c:formatCode>#.##0.00_ ;\-#.##0.00\ </c:formatCode>
                <c:ptCount val="17"/>
                <c:pt idx="0">
                  <c:v>40.480231</c:v>
                </c:pt>
                <c:pt idx="1">
                  <c:v>40.689842</c:v>
                </c:pt>
                <c:pt idx="2">
                  <c:v>40.863792</c:v>
                </c:pt>
                <c:pt idx="3">
                  <c:v>41.037742</c:v>
                </c:pt>
                <c:pt idx="4">
                  <c:v>41.18652100000001</c:v>
                </c:pt>
                <c:pt idx="5">
                  <c:v>40.336181</c:v>
                </c:pt>
                <c:pt idx="6">
                  <c:v>36.864727</c:v>
                </c:pt>
                <c:pt idx="7">
                  <c:v>36.11293900000001</c:v>
                </c:pt>
                <c:pt idx="8">
                  <c:v>36.11293900000001</c:v>
                </c:pt>
                <c:pt idx="9">
                  <c:v>36.11293900000001</c:v>
                </c:pt>
                <c:pt idx="10">
                  <c:v>37.207085</c:v>
                </c:pt>
                <c:pt idx="11">
                  <c:v>37.207085</c:v>
                </c:pt>
                <c:pt idx="12">
                  <c:v>37.207085</c:v>
                </c:pt>
                <c:pt idx="13">
                  <c:v>37.207085</c:v>
                </c:pt>
                <c:pt idx="14">
                  <c:v>37.207085</c:v>
                </c:pt>
                <c:pt idx="15">
                  <c:v>37.207085</c:v>
                </c:pt>
                <c:pt idx="16">
                  <c:v>37.207085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3-0AD0-45B9-BE34-4D221E88C59C}"/>
            </c:ext>
          </c:extLst>
        </c:ser>
        <c:ser>
          <c:idx val="3"/>
          <c:order val="3"/>
          <c:tx>
            <c:strRef>
              <c:f>'[elmultnyolcev3.xlsx]Marginlis adóék'!$B$17</c:f>
              <c:strCache>
                <c:ptCount val="1"/>
                <c:pt idx="0">
                  <c:v>Szlovákia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'[elmultnyolcev3.xlsx]Marginlis adóék'!$C$13:$S$13</c:f>
              <c:strCache>
                <c:ptCount val="17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</c:strCache>
            </c:strRef>
          </c:cat>
          <c:val>
            <c:numRef>
              <c:f>'[elmultnyolcev3.xlsx]Marginlis adóék'!$C$17:$S$17</c:f>
              <c:numCache>
                <c:formatCode>#.##0.00_ ;\-#.##0.00\ </c:formatCode>
                <c:ptCount val="17"/>
                <c:pt idx="0">
                  <c:v>49.52243100000001</c:v>
                </c:pt>
                <c:pt idx="1">
                  <c:v>49.52243100000001</c:v>
                </c:pt>
                <c:pt idx="2">
                  <c:v>48.116864</c:v>
                </c:pt>
                <c:pt idx="3">
                  <c:v>44.416799</c:v>
                </c:pt>
                <c:pt idx="4">
                  <c:v>44.416799</c:v>
                </c:pt>
                <c:pt idx="5">
                  <c:v>44.416799</c:v>
                </c:pt>
                <c:pt idx="6">
                  <c:v>44.416799</c:v>
                </c:pt>
                <c:pt idx="7">
                  <c:v>44.416799</c:v>
                </c:pt>
                <c:pt idx="8">
                  <c:v>44.416799</c:v>
                </c:pt>
                <c:pt idx="9">
                  <c:v>44.416799</c:v>
                </c:pt>
                <c:pt idx="10">
                  <c:v>45.14272300000001</c:v>
                </c:pt>
                <c:pt idx="11">
                  <c:v>46.53506100000001</c:v>
                </c:pt>
                <c:pt idx="12">
                  <c:v>46.53506100000001</c:v>
                </c:pt>
                <c:pt idx="13">
                  <c:v>46.53506100000001</c:v>
                </c:pt>
                <c:pt idx="14">
                  <c:v>46.53506100000001</c:v>
                </c:pt>
                <c:pt idx="15">
                  <c:v>46.53506100000001</c:v>
                </c:pt>
                <c:pt idx="16">
                  <c:v>46.53506100000001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4-0AD0-45B9-BE34-4D221E88C5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64481256"/>
        <c:axId val="-2064484856"/>
      </c:lineChart>
      <c:catAx>
        <c:axId val="-2064481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064484856"/>
        <c:crosses val="autoZero"/>
        <c:auto val="1"/>
        <c:lblAlgn val="ctr"/>
        <c:lblOffset val="100"/>
        <c:noMultiLvlLbl val="0"/>
      </c:catAx>
      <c:valAx>
        <c:axId val="-2064484856"/>
        <c:scaling>
          <c:orientation val="minMax"/>
          <c:max val="80.0"/>
          <c:min val="3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064481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'[elmúltnyolcév4 (2).xlsx]Munka1'!$M$5</c:f>
              <c:strCache>
                <c:ptCount val="1"/>
                <c:pt idx="0">
                  <c:v>Csehország</c:v>
                </c:pt>
              </c:strCache>
            </c:strRef>
          </c:tx>
          <c:spPr>
            <a:ln w="38100">
              <a:solidFill>
                <a:sysClr val="window" lastClr="FFFFFF">
                  <a:lumMod val="65000"/>
                </a:sysClr>
              </a:solidFill>
              <a:prstDash val="sysDash"/>
            </a:ln>
          </c:spPr>
          <c:marker>
            <c:symbol val="none"/>
          </c:marker>
          <c:cat>
            <c:numRef>
              <c:f>'[elmúltnyolcév4 (2).xlsx]Munka1'!$N$4:$AB$4</c:f>
              <c:numCache>
                <c:formatCode>General</c:formatCode>
                <c:ptCount val="15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  <c:pt idx="9">
                  <c:v>2013.0</c:v>
                </c:pt>
                <c:pt idx="10">
                  <c:v>2014.0</c:v>
                </c:pt>
                <c:pt idx="11">
                  <c:v>2015.0</c:v>
                </c:pt>
                <c:pt idx="12">
                  <c:v>2016.0</c:v>
                </c:pt>
                <c:pt idx="13">
                  <c:v>2017.0</c:v>
                </c:pt>
                <c:pt idx="14">
                  <c:v>2018.0</c:v>
                </c:pt>
              </c:numCache>
            </c:numRef>
          </c:cat>
          <c:val>
            <c:numRef>
              <c:f>'[elmúltnyolcév4 (2).xlsx]Munka1'!$N$5:$AB$5</c:f>
              <c:numCache>
                <c:formatCode>0.00</c:formatCode>
                <c:ptCount val="15"/>
                <c:pt idx="0">
                  <c:v>55.1</c:v>
                </c:pt>
                <c:pt idx="1">
                  <c:v>54.1</c:v>
                </c:pt>
                <c:pt idx="2">
                  <c:v>53.1</c:v>
                </c:pt>
                <c:pt idx="3">
                  <c:v>53.1</c:v>
                </c:pt>
                <c:pt idx="4">
                  <c:v>51.1</c:v>
                </c:pt>
                <c:pt idx="5">
                  <c:v>50.0</c:v>
                </c:pt>
                <c:pt idx="6">
                  <c:v>50.0</c:v>
                </c:pt>
                <c:pt idx="7">
                  <c:v>50.0</c:v>
                </c:pt>
                <c:pt idx="8">
                  <c:v>50.0</c:v>
                </c:pt>
                <c:pt idx="9">
                  <c:v>50.4</c:v>
                </c:pt>
                <c:pt idx="10">
                  <c:v>50.4</c:v>
                </c:pt>
                <c:pt idx="11">
                  <c:v>50.0</c:v>
                </c:pt>
                <c:pt idx="12">
                  <c:v>50.0</c:v>
                </c:pt>
                <c:pt idx="13">
                  <c:v>50.0</c:v>
                </c:pt>
                <c:pt idx="14">
                  <c:v>50.0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43B-4D83-9381-1F5308856124}"/>
            </c:ext>
          </c:extLst>
        </c:ser>
        <c:ser>
          <c:idx val="2"/>
          <c:order val="1"/>
          <c:tx>
            <c:strRef>
              <c:f>'[elmúltnyolcév4 (2).xlsx]Munka1'!$M$6</c:f>
              <c:strCache>
                <c:ptCount val="1"/>
                <c:pt idx="0">
                  <c:v>Lengyelország</c:v>
                </c:pt>
              </c:strCache>
            </c:strRef>
          </c:tx>
          <c:spPr>
            <a:ln w="38100">
              <a:solidFill>
                <a:sysClr val="window" lastClr="FFFFFF">
                  <a:lumMod val="65000"/>
                </a:sysClr>
              </a:solidFill>
              <a:prstDash val="sysDot"/>
            </a:ln>
          </c:spPr>
          <c:marker>
            <c:symbol val="none"/>
          </c:marker>
          <c:cat>
            <c:numRef>
              <c:f>'[elmúltnyolcév4 (2).xlsx]Munka1'!$N$4:$AB$4</c:f>
              <c:numCache>
                <c:formatCode>General</c:formatCode>
                <c:ptCount val="15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  <c:pt idx="9">
                  <c:v>2013.0</c:v>
                </c:pt>
                <c:pt idx="10">
                  <c:v>2014.0</c:v>
                </c:pt>
                <c:pt idx="11">
                  <c:v>2015.0</c:v>
                </c:pt>
                <c:pt idx="12">
                  <c:v>2016.0</c:v>
                </c:pt>
                <c:pt idx="13">
                  <c:v>2017.0</c:v>
                </c:pt>
                <c:pt idx="14">
                  <c:v>2018.0</c:v>
                </c:pt>
              </c:numCache>
            </c:numRef>
          </c:cat>
          <c:val>
            <c:numRef>
              <c:f>'[elmúltnyolcév4 (2).xlsx]Munka1'!$N$6:$AB$6</c:f>
              <c:numCache>
                <c:formatCode>0.00</c:formatCode>
                <c:ptCount val="15"/>
                <c:pt idx="0">
                  <c:v>43.2</c:v>
                </c:pt>
                <c:pt idx="1">
                  <c:v>43.2</c:v>
                </c:pt>
                <c:pt idx="2">
                  <c:v>43.4</c:v>
                </c:pt>
                <c:pt idx="3">
                  <c:v>45.1</c:v>
                </c:pt>
                <c:pt idx="4">
                  <c:v>42.2</c:v>
                </c:pt>
                <c:pt idx="5">
                  <c:v>40.6</c:v>
                </c:pt>
                <c:pt idx="6">
                  <c:v>40.1</c:v>
                </c:pt>
                <c:pt idx="7">
                  <c:v>40.30000000000001</c:v>
                </c:pt>
                <c:pt idx="8">
                  <c:v>40.1</c:v>
                </c:pt>
                <c:pt idx="9">
                  <c:v>40.1</c:v>
                </c:pt>
                <c:pt idx="10">
                  <c:v>40.30000000000001</c:v>
                </c:pt>
                <c:pt idx="11">
                  <c:v>40.4</c:v>
                </c:pt>
                <c:pt idx="12">
                  <c:v>40.5</c:v>
                </c:pt>
                <c:pt idx="13">
                  <c:v>40.5</c:v>
                </c:pt>
                <c:pt idx="14">
                  <c:v>40.5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43B-4D83-9381-1F5308856124}"/>
            </c:ext>
          </c:extLst>
        </c:ser>
        <c:ser>
          <c:idx val="3"/>
          <c:order val="2"/>
          <c:tx>
            <c:strRef>
              <c:f>'[elmúltnyolcév4 (2).xlsx]Munka1'!$M$7</c:f>
              <c:strCache>
                <c:ptCount val="1"/>
                <c:pt idx="0">
                  <c:v>Magyarország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dPt>
            <c:idx val="7"/>
            <c:bubble3D val="0"/>
            <c:spPr>
              <a:ln w="38100">
                <a:solidFill>
                  <a:srgbClr val="00B05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43B-4D83-9381-1F5308856124}"/>
              </c:ext>
            </c:extLst>
          </c:dPt>
          <c:dPt>
            <c:idx val="8"/>
            <c:bubble3D val="0"/>
            <c:spPr>
              <a:ln w="38100">
                <a:solidFill>
                  <a:srgbClr val="00C85A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43B-4D83-9381-1F5308856124}"/>
              </c:ext>
            </c:extLst>
          </c:dPt>
          <c:dPt>
            <c:idx val="9"/>
            <c:bubble3D val="0"/>
            <c:spPr>
              <a:ln w="38100">
                <a:solidFill>
                  <a:srgbClr val="00C85A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43B-4D83-9381-1F5308856124}"/>
              </c:ext>
            </c:extLst>
          </c:dPt>
          <c:dPt>
            <c:idx val="10"/>
            <c:bubble3D val="0"/>
            <c:spPr>
              <a:ln w="38100">
                <a:solidFill>
                  <a:srgbClr val="00C85A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43B-4D83-9381-1F5308856124}"/>
              </c:ext>
            </c:extLst>
          </c:dPt>
          <c:dPt>
            <c:idx val="11"/>
            <c:bubble3D val="0"/>
            <c:spPr>
              <a:ln w="38100">
                <a:solidFill>
                  <a:srgbClr val="00C85A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243B-4D83-9381-1F5308856124}"/>
              </c:ext>
            </c:extLst>
          </c:dPt>
          <c:dPt>
            <c:idx val="12"/>
            <c:bubble3D val="0"/>
            <c:spPr>
              <a:ln w="38100">
                <a:solidFill>
                  <a:srgbClr val="00C85A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243B-4D83-9381-1F5308856124}"/>
              </c:ext>
            </c:extLst>
          </c:dPt>
          <c:dPt>
            <c:idx val="13"/>
            <c:bubble3D val="0"/>
            <c:spPr>
              <a:ln w="38100">
                <a:solidFill>
                  <a:srgbClr val="00C85A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243B-4D83-9381-1F5308856124}"/>
              </c:ext>
            </c:extLst>
          </c:dPt>
          <c:dPt>
            <c:idx val="14"/>
            <c:bubble3D val="0"/>
            <c:spPr>
              <a:ln w="38100">
                <a:solidFill>
                  <a:srgbClr val="00C85A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243B-4D83-9381-1F5308856124}"/>
              </c:ext>
            </c:extLst>
          </c:dPt>
          <c:dLbls>
            <c:dLbl>
              <c:idx val="14"/>
              <c:layout>
                <c:manualLayout>
                  <c:x val="-0.0250520048776989"/>
                  <c:y val="0.04592373438527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43B-4D83-9381-1F5308856124}"/>
                </c:ext>
              </c:extLst>
            </c:dLbl>
            <c:numFmt formatCode="0.0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'[elmúltnyolcév4 (2).xlsx]Munka1'!$N$4:$AB$4</c:f>
              <c:numCache>
                <c:formatCode>General</c:formatCode>
                <c:ptCount val="15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  <c:pt idx="9">
                  <c:v>2013.0</c:v>
                </c:pt>
                <c:pt idx="10">
                  <c:v>2014.0</c:v>
                </c:pt>
                <c:pt idx="11">
                  <c:v>2015.0</c:v>
                </c:pt>
                <c:pt idx="12">
                  <c:v>2016.0</c:v>
                </c:pt>
                <c:pt idx="13">
                  <c:v>2017.0</c:v>
                </c:pt>
                <c:pt idx="14">
                  <c:v>2018.0</c:v>
                </c:pt>
              </c:numCache>
            </c:numRef>
          </c:cat>
          <c:val>
            <c:numRef>
              <c:f>'[elmúltnyolcév4 (2).xlsx]Munka1'!$N$7:$AB$7</c:f>
              <c:numCache>
                <c:formatCode>0.00</c:formatCode>
                <c:ptCount val="15"/>
                <c:pt idx="0">
                  <c:v>56.6</c:v>
                </c:pt>
                <c:pt idx="1">
                  <c:v>55.7</c:v>
                </c:pt>
                <c:pt idx="2">
                  <c:v>55.3</c:v>
                </c:pt>
                <c:pt idx="3">
                  <c:v>56.6</c:v>
                </c:pt>
                <c:pt idx="4">
                  <c:v>56.6</c:v>
                </c:pt>
                <c:pt idx="5">
                  <c:v>54.6</c:v>
                </c:pt>
                <c:pt idx="6">
                  <c:v>52.0</c:v>
                </c:pt>
                <c:pt idx="7">
                  <c:v>49.8</c:v>
                </c:pt>
                <c:pt idx="8">
                  <c:v>49.3</c:v>
                </c:pt>
                <c:pt idx="9">
                  <c:v>48.0</c:v>
                </c:pt>
                <c:pt idx="10">
                  <c:v>48.4</c:v>
                </c:pt>
                <c:pt idx="11">
                  <c:v>46.5</c:v>
                </c:pt>
                <c:pt idx="12">
                  <c:v>46.5</c:v>
                </c:pt>
                <c:pt idx="13">
                  <c:v>41.81605303865903</c:v>
                </c:pt>
                <c:pt idx="14">
                  <c:v>39.07439682364382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2-243B-4D83-9381-1F5308856124}"/>
            </c:ext>
          </c:extLst>
        </c:ser>
        <c:ser>
          <c:idx val="4"/>
          <c:order val="3"/>
          <c:tx>
            <c:strRef>
              <c:f>'[elmúltnyolcév4 (2).xlsx]Munka1'!$M$8</c:f>
              <c:strCache>
                <c:ptCount val="1"/>
                <c:pt idx="0">
                  <c:v>Szlovákia</c:v>
                </c:pt>
              </c:strCache>
            </c:strRef>
          </c:tx>
          <c:spPr>
            <a:ln w="38100">
              <a:solidFill>
                <a:sysClr val="window" lastClr="FFFFFF">
                  <a:lumMod val="65000"/>
                </a:sysClr>
              </a:solidFill>
              <a:prstDash val="solid"/>
            </a:ln>
          </c:spPr>
          <c:marker>
            <c:symbol val="none"/>
          </c:marker>
          <c:cat>
            <c:numRef>
              <c:f>'[elmúltnyolcév4 (2).xlsx]Munka1'!$N$4:$AB$4</c:f>
              <c:numCache>
                <c:formatCode>General</c:formatCode>
                <c:ptCount val="15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  <c:pt idx="9">
                  <c:v>2013.0</c:v>
                </c:pt>
                <c:pt idx="10">
                  <c:v>2014.0</c:v>
                </c:pt>
                <c:pt idx="11">
                  <c:v>2015.0</c:v>
                </c:pt>
                <c:pt idx="12">
                  <c:v>2016.0</c:v>
                </c:pt>
                <c:pt idx="13">
                  <c:v>2017.0</c:v>
                </c:pt>
                <c:pt idx="14">
                  <c:v>2018.0</c:v>
                </c:pt>
              </c:numCache>
            </c:numRef>
          </c:cat>
          <c:val>
            <c:numRef>
              <c:f>'[elmúltnyolcév4 (2).xlsx]Munka1'!$N$8:$AB$8</c:f>
              <c:numCache>
                <c:formatCode>0.00</c:formatCode>
                <c:ptCount val="15"/>
                <c:pt idx="0">
                  <c:v>50.0</c:v>
                </c:pt>
                <c:pt idx="1">
                  <c:v>48.6</c:v>
                </c:pt>
                <c:pt idx="2">
                  <c:v>48.6</c:v>
                </c:pt>
                <c:pt idx="3">
                  <c:v>48.5</c:v>
                </c:pt>
                <c:pt idx="4">
                  <c:v>49.4</c:v>
                </c:pt>
                <c:pt idx="5">
                  <c:v>50.0</c:v>
                </c:pt>
                <c:pt idx="6">
                  <c:v>50.2</c:v>
                </c:pt>
                <c:pt idx="7">
                  <c:v>50.2</c:v>
                </c:pt>
                <c:pt idx="8">
                  <c:v>49.8</c:v>
                </c:pt>
                <c:pt idx="9">
                  <c:v>51.8</c:v>
                </c:pt>
                <c:pt idx="10">
                  <c:v>51.7</c:v>
                </c:pt>
                <c:pt idx="11">
                  <c:v>51.6</c:v>
                </c:pt>
                <c:pt idx="12">
                  <c:v>51.6</c:v>
                </c:pt>
                <c:pt idx="13">
                  <c:v>51.6</c:v>
                </c:pt>
                <c:pt idx="14">
                  <c:v>51.6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3-243B-4D83-9381-1F53088561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64575912"/>
        <c:axId val="-2064579400"/>
      </c:lineChart>
      <c:catAx>
        <c:axId val="-2064575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>
            <a:solidFill>
              <a:sysClr val="windowText" lastClr="000000">
                <a:alpha val="50000"/>
              </a:sysClr>
            </a:solidFill>
          </a:ln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-2064579400"/>
        <c:crosses val="autoZero"/>
        <c:auto val="1"/>
        <c:lblAlgn val="ctr"/>
        <c:lblOffset val="100"/>
        <c:noMultiLvlLbl val="0"/>
      </c:catAx>
      <c:valAx>
        <c:axId val="-2064579400"/>
        <c:scaling>
          <c:orientation val="minMax"/>
          <c:min val="30.0"/>
        </c:scaling>
        <c:delete val="0"/>
        <c:axPos val="l"/>
        <c:majorGridlines>
          <c:spPr>
            <a:ln>
              <a:solidFill>
                <a:sysClr val="window" lastClr="FFFFFF">
                  <a:lumMod val="85000"/>
                </a:sysClr>
              </a:solidFill>
            </a:ln>
          </c:spPr>
        </c:majorGridlines>
        <c:numFmt formatCode="0" sourceLinked="0"/>
        <c:majorTickMark val="none"/>
        <c:minorTickMark val="none"/>
        <c:tickLblPos val="nextTo"/>
        <c:spPr>
          <a:ln w="9525">
            <a:noFill/>
          </a:ln>
        </c:spPr>
        <c:crossAx val="-206457591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  <c:userShapes r:id="rId3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37100427372899"/>
          <c:y val="0.0641992209396203"/>
          <c:w val="0.698252891504535"/>
          <c:h val="0.746258114503305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Munka1!$H$9</c:f>
              <c:strCache>
                <c:ptCount val="1"/>
                <c:pt idx="0">
                  <c:v>külföldi vállalatok súlya</c:v>
                </c:pt>
              </c:strCache>
            </c:strRef>
          </c:tx>
          <c:spPr>
            <a:solidFill>
              <a:srgbClr val="9C9490"/>
            </a:solidFill>
          </c:spPr>
          <c:invertIfNegative val="0"/>
          <c:dLbls>
            <c:dLbl>
              <c:idx val="4"/>
              <c:layout>
                <c:manualLayout>
                  <c:x val="0.0259998641381473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C76-7940-8EEF-20F30E6EA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Munka1!$G$10:$G$14</c:f>
              <c:strCache>
                <c:ptCount val="5"/>
                <c:pt idx="0">
                  <c:v>Hozzáadott érték</c:v>
                </c:pt>
                <c:pt idx="1">
                  <c:v>Beruházások</c:v>
                </c:pt>
                <c:pt idx="2">
                  <c:v>Foglalkoztatottak száma</c:v>
                </c:pt>
                <c:pt idx="3">
                  <c:v>Nettó árbevétel</c:v>
                </c:pt>
                <c:pt idx="4">
                  <c:v>Vállalkozások száma</c:v>
                </c:pt>
              </c:strCache>
            </c:strRef>
          </c:cat>
          <c:val>
            <c:numRef>
              <c:f>Munka1!$H$10:$H$14</c:f>
              <c:numCache>
                <c:formatCode>0.0%</c:formatCode>
                <c:ptCount val="5"/>
                <c:pt idx="0">
                  <c:v>0.508</c:v>
                </c:pt>
                <c:pt idx="1">
                  <c:v>0.454</c:v>
                </c:pt>
                <c:pt idx="2">
                  <c:v>0.259</c:v>
                </c:pt>
                <c:pt idx="3" formatCode="0%">
                  <c:v>0.52</c:v>
                </c:pt>
                <c:pt idx="4">
                  <c:v>0.032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C76-7940-8EEF-20F30E6EAC20}"/>
            </c:ext>
          </c:extLst>
        </c:ser>
        <c:ser>
          <c:idx val="1"/>
          <c:order val="1"/>
          <c:tx>
            <c:strRef>
              <c:f>Munka1!$I$9</c:f>
              <c:strCache>
                <c:ptCount val="1"/>
                <c:pt idx="0">
                  <c:v>hazai vállalatok súlya</c:v>
                </c:pt>
              </c:strCache>
            </c:strRef>
          </c:tx>
          <c:spPr>
            <a:solidFill>
              <a:srgbClr val="E2B13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Munka1!$G$10:$G$14</c:f>
              <c:strCache>
                <c:ptCount val="5"/>
                <c:pt idx="0">
                  <c:v>Hozzáadott érték</c:v>
                </c:pt>
                <c:pt idx="1">
                  <c:v>Beruházások</c:v>
                </c:pt>
                <c:pt idx="2">
                  <c:v>Foglalkoztatottak száma</c:v>
                </c:pt>
                <c:pt idx="3">
                  <c:v>Nettó árbevétel</c:v>
                </c:pt>
                <c:pt idx="4">
                  <c:v>Vállalkozások száma</c:v>
                </c:pt>
              </c:strCache>
            </c:strRef>
          </c:cat>
          <c:val>
            <c:numRef>
              <c:f>Munka1!$I$10:$I$14</c:f>
              <c:numCache>
                <c:formatCode>0.0%</c:formatCode>
                <c:ptCount val="5"/>
                <c:pt idx="0">
                  <c:v>0.492</c:v>
                </c:pt>
                <c:pt idx="1">
                  <c:v>0.546</c:v>
                </c:pt>
                <c:pt idx="2">
                  <c:v>0.741</c:v>
                </c:pt>
                <c:pt idx="3">
                  <c:v>0.48</c:v>
                </c:pt>
                <c:pt idx="4">
                  <c:v>0.968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C76-7940-8EEF-20F30E6EAC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-2059655656"/>
        <c:axId val="-2059658264"/>
      </c:barChart>
      <c:catAx>
        <c:axId val="-205965565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 anchor="ctr"/>
          <a:lstStyle/>
          <a:p>
            <a:pPr>
              <a:defRPr b="1"/>
            </a:pPr>
            <a:endParaRPr lang="en-US"/>
          </a:p>
        </c:txPr>
        <c:crossAx val="-2059658264"/>
        <c:crosses val="autoZero"/>
        <c:auto val="1"/>
        <c:lblAlgn val="ctr"/>
        <c:lblOffset val="100"/>
        <c:noMultiLvlLbl val="0"/>
      </c:catAx>
      <c:valAx>
        <c:axId val="-2059658264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-205965565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83348306259993"/>
          <c:y val="0.868621137329219"/>
          <c:w val="0.429507203803387"/>
          <c:h val="0.0733351274287163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Munka1!$D$15:$D$17</c:f>
              <c:numCache>
                <c:formatCode>General</c:formatCode>
                <c:ptCount val="3"/>
                <c:pt idx="0">
                  <c:v>4.039399806389158</c:v>
                </c:pt>
                <c:pt idx="1">
                  <c:v>0.563850738533299</c:v>
                </c:pt>
                <c:pt idx="2">
                  <c:v>0.836398838334947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ABD-4C30-82D0-DEE590B4E25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063689912"/>
        <c:axId val="-2063681288"/>
      </c:barChart>
      <c:catAx>
        <c:axId val="-20636899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063681288"/>
        <c:crosses val="autoZero"/>
        <c:auto val="1"/>
        <c:lblAlgn val="ctr"/>
        <c:lblOffset val="100"/>
        <c:noMultiLvlLbl val="0"/>
      </c:catAx>
      <c:valAx>
        <c:axId val="-20636812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2063689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47830555555556"/>
          <c:y val="0.203271312260536"/>
          <c:w val="0.797671083797452"/>
          <c:h val="0.694430671751968"/>
        </c:manualLayout>
      </c:layout>
      <c:barChart>
        <c:barDir val="col"/>
        <c:grouping val="percentStacked"/>
        <c:varyColors val="0"/>
        <c:ser>
          <c:idx val="2"/>
          <c:order val="0"/>
          <c:tx>
            <c:strRef>
              <c:f>Munka1!$I$37</c:f>
              <c:strCache>
                <c:ptCount val="1"/>
                <c:pt idx="0">
                  <c:v>Hazai többségi tulajdonban lévők</c:v>
                </c:pt>
              </c:strCache>
            </c:strRef>
          </c:tx>
          <c:spPr>
            <a:solidFill>
              <a:srgbClr val="645A46"/>
            </a:solidFill>
            <a:ln w="25400">
              <a:noFill/>
            </a:ln>
          </c:spPr>
          <c:invertIfNegative val="0"/>
          <c:dLbls>
            <c:delete val="1"/>
          </c:dLbls>
          <c:cat>
            <c:strRef>
              <c:f>(Munka1!$M$36,Munka1!$J$36,Munka1!$L$36,Munka1!$K$36)</c:f>
              <c:strCache>
                <c:ptCount val="4"/>
                <c:pt idx="0">
                  <c:v>Magyarország</c:v>
                </c:pt>
                <c:pt idx="1">
                  <c:v>Csehország</c:v>
                </c:pt>
                <c:pt idx="2">
                  <c:v>Lengyelország</c:v>
                </c:pt>
                <c:pt idx="3">
                  <c:v>Németország</c:v>
                </c:pt>
              </c:strCache>
            </c:strRef>
          </c:cat>
          <c:val>
            <c:numRef>
              <c:f>(Munka1!$M$37,Munka1!$J$37,Munka1!$L$37,Munka1!$K$37)</c:f>
              <c:numCache>
                <c:formatCode>0%</c:formatCode>
                <c:ptCount val="4"/>
                <c:pt idx="0" formatCode="General">
                  <c:v>19.79964087442553</c:v>
                </c:pt>
                <c:pt idx="1">
                  <c:v>0.59</c:v>
                </c:pt>
                <c:pt idx="2">
                  <c:v>0.4</c:v>
                </c:pt>
                <c:pt idx="3">
                  <c:v>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0AA-4D22-925E-93B01F39BE5F}"/>
            </c:ext>
          </c:extLst>
        </c:ser>
        <c:ser>
          <c:idx val="0"/>
          <c:order val="1"/>
          <c:tx>
            <c:strRef>
              <c:f>Munka1!$I$39</c:f>
              <c:strCache>
                <c:ptCount val="1"/>
                <c:pt idx="0">
                  <c:v>Nem ismert tulajdonos</c:v>
                </c:pt>
              </c:strCache>
            </c:strRef>
          </c:tx>
          <c:spPr>
            <a:solidFill>
              <a:srgbClr val="8C837D"/>
            </a:solidFill>
            <a:ln w="25400">
              <a:noFill/>
            </a:ln>
          </c:spPr>
          <c:invertIfNegative val="0"/>
          <c:dLbls>
            <c:delete val="1"/>
          </c:dLbls>
          <c:cat>
            <c:strRef>
              <c:f>(Munka1!$M$36,Munka1!$J$36,Munka1!$L$36,Munka1!$K$36)</c:f>
              <c:strCache>
                <c:ptCount val="4"/>
                <c:pt idx="0">
                  <c:v>Magyarország</c:v>
                </c:pt>
                <c:pt idx="1">
                  <c:v>Csehország</c:v>
                </c:pt>
                <c:pt idx="2">
                  <c:v>Lengyelország</c:v>
                </c:pt>
                <c:pt idx="3">
                  <c:v>Németország</c:v>
                </c:pt>
              </c:strCache>
            </c:strRef>
          </c:cat>
          <c:val>
            <c:numRef>
              <c:f>(Munka1!$M$39,Munka1!$J$39,Munka1!$L$39,Munka1!$K$39)</c:f>
              <c:numCache>
                <c:formatCode>General</c:formatCode>
                <c:ptCount val="4"/>
                <c:pt idx="0">
                  <c:v>20.05737602779776</c:v>
                </c:pt>
                <c:pt idx="1">
                  <c:v>0.0</c:v>
                </c:pt>
                <c:pt idx="2">
                  <c:v>0.0</c:v>
                </c:pt>
                <c:pt idx="3" formatCode="0%">
                  <c:v>0.452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0AA-4D22-925E-93B01F39BE5F}"/>
            </c:ext>
          </c:extLst>
        </c:ser>
        <c:ser>
          <c:idx val="1"/>
          <c:order val="2"/>
          <c:tx>
            <c:strRef>
              <c:f>Munka1!$I$38</c:f>
              <c:strCache>
                <c:ptCount val="1"/>
                <c:pt idx="0">
                  <c:v>Külföldi többségi tulajdonban lévők</c:v>
                </c:pt>
              </c:strCache>
            </c:strRef>
          </c:tx>
          <c:spPr>
            <a:solidFill>
              <a:srgbClr val="DDA41B"/>
            </a:solidFill>
            <a:ln w="25400">
              <a:noFill/>
            </a:ln>
          </c:spPr>
          <c:invertIfNegative val="0"/>
          <c:dLbls>
            <c:delete val="1"/>
          </c:dLbls>
          <c:cat>
            <c:strRef>
              <c:f>(Munka1!$M$36,Munka1!$J$36,Munka1!$L$36,Munka1!$K$36)</c:f>
              <c:strCache>
                <c:ptCount val="4"/>
                <c:pt idx="0">
                  <c:v>Magyarország</c:v>
                </c:pt>
                <c:pt idx="1">
                  <c:v>Csehország</c:v>
                </c:pt>
                <c:pt idx="2">
                  <c:v>Lengyelország</c:v>
                </c:pt>
                <c:pt idx="3">
                  <c:v>Németország</c:v>
                </c:pt>
              </c:strCache>
            </c:strRef>
          </c:cat>
          <c:val>
            <c:numRef>
              <c:f>(Munka1!$M$38,Munka1!$J$38,Munka1!$L$38,Munka1!$K$38)</c:f>
              <c:numCache>
                <c:formatCode>0%</c:formatCode>
                <c:ptCount val="4"/>
                <c:pt idx="0" formatCode="General">
                  <c:v>60.14298309777654</c:v>
                </c:pt>
                <c:pt idx="1">
                  <c:v>0.41</c:v>
                </c:pt>
                <c:pt idx="2">
                  <c:v>0.6</c:v>
                </c:pt>
                <c:pt idx="3">
                  <c:v>0.148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0AA-4D22-925E-93B01F39BE5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2064266472"/>
        <c:axId val="-2064263496"/>
      </c:barChart>
      <c:catAx>
        <c:axId val="-20642664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low"/>
        <c:crossAx val="-2064263496"/>
        <c:crosses val="autoZero"/>
        <c:auto val="1"/>
        <c:lblAlgn val="ctr"/>
        <c:lblOffset val="100"/>
        <c:noMultiLvlLbl val="0"/>
      </c:catAx>
      <c:valAx>
        <c:axId val="-2064263496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ln w="3175" cap="flat">
            <a:solidFill>
              <a:srgbClr val="000000"/>
            </a:solidFill>
            <a:prstDash val="solid"/>
            <a:round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642664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6350">
      <a:noFill/>
    </a:ln>
  </c:spPr>
  <c:txPr>
    <a:bodyPr/>
    <a:lstStyle/>
    <a:p>
      <a:pPr>
        <a:defRPr sz="1400">
          <a:latin typeface="+mn-lt"/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235515873016"/>
          <c:y val="0.0485069444444444"/>
          <c:w val="0.73813253968254"/>
          <c:h val="0.694411458333333"/>
        </c:manualLayout>
      </c:layout>
      <c:lineChart>
        <c:grouping val="standard"/>
        <c:varyColors val="0"/>
        <c:ser>
          <c:idx val="1"/>
          <c:order val="0"/>
          <c:tx>
            <c:v>Foglalkoztatottak száma</c:v>
          </c:tx>
          <c:spPr>
            <a:ln w="28575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Munka1!$B$1:$AP$1</c:f>
              <c:numCache>
                <c:formatCode>General</c:formatCode>
                <c:ptCount val="41"/>
                <c:pt idx="0">
                  <c:v>1970.0</c:v>
                </c:pt>
                <c:pt idx="1">
                  <c:v>1971.0</c:v>
                </c:pt>
                <c:pt idx="2">
                  <c:v>1972.0</c:v>
                </c:pt>
                <c:pt idx="3">
                  <c:v>1973.0</c:v>
                </c:pt>
                <c:pt idx="4">
                  <c:v>1974.0</c:v>
                </c:pt>
                <c:pt idx="5">
                  <c:v>1975.0</c:v>
                </c:pt>
                <c:pt idx="6">
                  <c:v>1976.0</c:v>
                </c:pt>
                <c:pt idx="7">
                  <c:v>1977.0</c:v>
                </c:pt>
                <c:pt idx="8">
                  <c:v>1978.0</c:v>
                </c:pt>
                <c:pt idx="9">
                  <c:v>1979.0</c:v>
                </c:pt>
                <c:pt idx="10">
                  <c:v>1980.0</c:v>
                </c:pt>
                <c:pt idx="11">
                  <c:v>1981.0</c:v>
                </c:pt>
                <c:pt idx="12">
                  <c:v>1982.0</c:v>
                </c:pt>
                <c:pt idx="13">
                  <c:v>1983.0</c:v>
                </c:pt>
                <c:pt idx="14">
                  <c:v>1984.0</c:v>
                </c:pt>
                <c:pt idx="15">
                  <c:v>1985.0</c:v>
                </c:pt>
                <c:pt idx="16">
                  <c:v>1986.0</c:v>
                </c:pt>
                <c:pt idx="17">
                  <c:v>1987.0</c:v>
                </c:pt>
                <c:pt idx="18">
                  <c:v>1988.0</c:v>
                </c:pt>
                <c:pt idx="19">
                  <c:v>1989.0</c:v>
                </c:pt>
                <c:pt idx="20">
                  <c:v>1990.0</c:v>
                </c:pt>
                <c:pt idx="21">
                  <c:v>1991.0</c:v>
                </c:pt>
                <c:pt idx="22">
                  <c:v>1992.0</c:v>
                </c:pt>
                <c:pt idx="23">
                  <c:v>1993.0</c:v>
                </c:pt>
                <c:pt idx="24">
                  <c:v>1994.0</c:v>
                </c:pt>
                <c:pt idx="25">
                  <c:v>1995.0</c:v>
                </c:pt>
                <c:pt idx="26">
                  <c:v>1996.0</c:v>
                </c:pt>
                <c:pt idx="27">
                  <c:v>1997.0</c:v>
                </c:pt>
                <c:pt idx="28">
                  <c:v>1998.0</c:v>
                </c:pt>
                <c:pt idx="29">
                  <c:v>1999.0</c:v>
                </c:pt>
                <c:pt idx="30">
                  <c:v>2000.0</c:v>
                </c:pt>
                <c:pt idx="31">
                  <c:v>2001.0</c:v>
                </c:pt>
                <c:pt idx="32">
                  <c:v>2002.0</c:v>
                </c:pt>
                <c:pt idx="33">
                  <c:v>2003.0</c:v>
                </c:pt>
                <c:pt idx="34">
                  <c:v>2004.0</c:v>
                </c:pt>
                <c:pt idx="35">
                  <c:v>2005.0</c:v>
                </c:pt>
                <c:pt idx="36">
                  <c:v>2006.0</c:v>
                </c:pt>
                <c:pt idx="37">
                  <c:v>2007.0</c:v>
                </c:pt>
                <c:pt idx="38">
                  <c:v>2008.0</c:v>
                </c:pt>
                <c:pt idx="39">
                  <c:v>2009.0</c:v>
                </c:pt>
                <c:pt idx="40">
                  <c:v>2010.0</c:v>
                </c:pt>
              </c:numCache>
            </c:numRef>
          </c:cat>
          <c:val>
            <c:numRef>
              <c:f>Munka1!$B$17:$AP$17</c:f>
              <c:numCache>
                <c:formatCode>General</c:formatCode>
                <c:ptCount val="41"/>
                <c:pt idx="0" formatCode="0">
                  <c:v>4940.0</c:v>
                </c:pt>
                <c:pt idx="1">
                  <c:v>5262.0</c:v>
                </c:pt>
                <c:pt idx="2">
                  <c:v>5306.0</c:v>
                </c:pt>
                <c:pt idx="3">
                  <c:v>5336.0</c:v>
                </c:pt>
                <c:pt idx="4">
                  <c:v>5334.0</c:v>
                </c:pt>
                <c:pt idx="5">
                  <c:v>5369.0</c:v>
                </c:pt>
                <c:pt idx="6">
                  <c:v>5392.0</c:v>
                </c:pt>
                <c:pt idx="7">
                  <c:v>5487.0</c:v>
                </c:pt>
                <c:pt idx="8">
                  <c:v>5465.0</c:v>
                </c:pt>
                <c:pt idx="9">
                  <c:v>5472.0</c:v>
                </c:pt>
                <c:pt idx="10">
                  <c:v>5470.0</c:v>
                </c:pt>
                <c:pt idx="11">
                  <c:v>5447.0</c:v>
                </c:pt>
                <c:pt idx="12">
                  <c:v>5437.0</c:v>
                </c:pt>
                <c:pt idx="13">
                  <c:v>5413.0</c:v>
                </c:pt>
                <c:pt idx="14">
                  <c:v>5392.0</c:v>
                </c:pt>
                <c:pt idx="15">
                  <c:v>5373.0</c:v>
                </c:pt>
                <c:pt idx="16">
                  <c:v>5361.0</c:v>
                </c:pt>
                <c:pt idx="17">
                  <c:v>5371.0</c:v>
                </c:pt>
                <c:pt idx="18">
                  <c:v>5284.0</c:v>
                </c:pt>
                <c:pt idx="19">
                  <c:v>5216.0</c:v>
                </c:pt>
                <c:pt idx="20">
                  <c:v>5060.0</c:v>
                </c:pt>
                <c:pt idx="21">
                  <c:v>4795.0</c:v>
                </c:pt>
                <c:pt idx="22">
                  <c:v>4321.0</c:v>
                </c:pt>
                <c:pt idx="23">
                  <c:v>4102.0</c:v>
                </c:pt>
                <c:pt idx="24">
                  <c:v>3973.0</c:v>
                </c:pt>
                <c:pt idx="25">
                  <c:v>3838.0</c:v>
                </c:pt>
                <c:pt idx="26">
                  <c:v>3778.0</c:v>
                </c:pt>
                <c:pt idx="27">
                  <c:v>3781.0</c:v>
                </c:pt>
                <c:pt idx="28">
                  <c:v>3799.0</c:v>
                </c:pt>
                <c:pt idx="29">
                  <c:v>3809.0</c:v>
                </c:pt>
                <c:pt idx="30">
                  <c:v>3856.0</c:v>
                </c:pt>
                <c:pt idx="31">
                  <c:v>3868.0</c:v>
                </c:pt>
                <c:pt idx="32">
                  <c:v>3871.0</c:v>
                </c:pt>
                <c:pt idx="33">
                  <c:v>3922.0</c:v>
                </c:pt>
                <c:pt idx="34">
                  <c:v>3900.0</c:v>
                </c:pt>
                <c:pt idx="35">
                  <c:v>3902.0</c:v>
                </c:pt>
                <c:pt idx="36">
                  <c:v>3930.0</c:v>
                </c:pt>
                <c:pt idx="37">
                  <c:v>3926.0</c:v>
                </c:pt>
                <c:pt idx="38">
                  <c:v>3879.0</c:v>
                </c:pt>
                <c:pt idx="39">
                  <c:v>3782.0</c:v>
                </c:pt>
                <c:pt idx="40">
                  <c:v>3781.0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A4D-4139-B2A2-D6B6437FF2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64127944"/>
        <c:axId val="-2064124328"/>
      </c:lineChart>
      <c:lineChart>
        <c:grouping val="standard"/>
        <c:varyColors val="0"/>
        <c:ser>
          <c:idx val="2"/>
          <c:order val="1"/>
          <c:tx>
            <c:v>Reál GDP/Foglalkoztatott/hó (jobb tengely)</c:v>
          </c:tx>
          <c:spPr>
            <a:ln w="28575" cap="rnd" cmpd="sng" algn="ctr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Munka1!$B$1:$AP$1</c:f>
              <c:numCache>
                <c:formatCode>General</c:formatCode>
                <c:ptCount val="41"/>
                <c:pt idx="0">
                  <c:v>1970.0</c:v>
                </c:pt>
                <c:pt idx="1">
                  <c:v>1971.0</c:v>
                </c:pt>
                <c:pt idx="2">
                  <c:v>1972.0</c:v>
                </c:pt>
                <c:pt idx="3">
                  <c:v>1973.0</c:v>
                </c:pt>
                <c:pt idx="4">
                  <c:v>1974.0</c:v>
                </c:pt>
                <c:pt idx="5">
                  <c:v>1975.0</c:v>
                </c:pt>
                <c:pt idx="6">
                  <c:v>1976.0</c:v>
                </c:pt>
                <c:pt idx="7">
                  <c:v>1977.0</c:v>
                </c:pt>
                <c:pt idx="8">
                  <c:v>1978.0</c:v>
                </c:pt>
                <c:pt idx="9">
                  <c:v>1979.0</c:v>
                </c:pt>
                <c:pt idx="10">
                  <c:v>1980.0</c:v>
                </c:pt>
                <c:pt idx="11">
                  <c:v>1981.0</c:v>
                </c:pt>
                <c:pt idx="12">
                  <c:v>1982.0</c:v>
                </c:pt>
                <c:pt idx="13">
                  <c:v>1983.0</c:v>
                </c:pt>
                <c:pt idx="14">
                  <c:v>1984.0</c:v>
                </c:pt>
                <c:pt idx="15">
                  <c:v>1985.0</c:v>
                </c:pt>
                <c:pt idx="16">
                  <c:v>1986.0</c:v>
                </c:pt>
                <c:pt idx="17">
                  <c:v>1987.0</c:v>
                </c:pt>
                <c:pt idx="18">
                  <c:v>1988.0</c:v>
                </c:pt>
                <c:pt idx="19">
                  <c:v>1989.0</c:v>
                </c:pt>
                <c:pt idx="20">
                  <c:v>1990.0</c:v>
                </c:pt>
                <c:pt idx="21">
                  <c:v>1991.0</c:v>
                </c:pt>
                <c:pt idx="22">
                  <c:v>1992.0</c:v>
                </c:pt>
                <c:pt idx="23">
                  <c:v>1993.0</c:v>
                </c:pt>
                <c:pt idx="24">
                  <c:v>1994.0</c:v>
                </c:pt>
                <c:pt idx="25">
                  <c:v>1995.0</c:v>
                </c:pt>
                <c:pt idx="26">
                  <c:v>1996.0</c:v>
                </c:pt>
                <c:pt idx="27">
                  <c:v>1997.0</c:v>
                </c:pt>
                <c:pt idx="28">
                  <c:v>1998.0</c:v>
                </c:pt>
                <c:pt idx="29">
                  <c:v>1999.0</c:v>
                </c:pt>
                <c:pt idx="30">
                  <c:v>2000.0</c:v>
                </c:pt>
                <c:pt idx="31">
                  <c:v>2001.0</c:v>
                </c:pt>
                <c:pt idx="32">
                  <c:v>2002.0</c:v>
                </c:pt>
                <c:pt idx="33">
                  <c:v>2003.0</c:v>
                </c:pt>
                <c:pt idx="34">
                  <c:v>2004.0</c:v>
                </c:pt>
                <c:pt idx="35">
                  <c:v>2005.0</c:v>
                </c:pt>
                <c:pt idx="36">
                  <c:v>2006.0</c:v>
                </c:pt>
                <c:pt idx="37">
                  <c:v>2007.0</c:v>
                </c:pt>
                <c:pt idx="38">
                  <c:v>2008.0</c:v>
                </c:pt>
                <c:pt idx="39">
                  <c:v>2009.0</c:v>
                </c:pt>
                <c:pt idx="40">
                  <c:v>2010.0</c:v>
                </c:pt>
              </c:numCache>
            </c:numRef>
          </c:cat>
          <c:val>
            <c:numRef>
              <c:f>Munka1!$B$11:$AP$11</c:f>
              <c:numCache>
                <c:formatCode>General</c:formatCode>
                <c:ptCount val="41"/>
                <c:pt idx="0">
                  <c:v>197914.4728872454</c:v>
                </c:pt>
                <c:pt idx="1">
                  <c:v>197969.099875201</c:v>
                </c:pt>
                <c:pt idx="2">
                  <c:v>208392.2561295933</c:v>
                </c:pt>
                <c:pt idx="3">
                  <c:v>221398.8895070181</c:v>
                </c:pt>
                <c:pt idx="4">
                  <c:v>234574.4300417173</c:v>
                </c:pt>
                <c:pt idx="5">
                  <c:v>247136.3705025789</c:v>
                </c:pt>
                <c:pt idx="6">
                  <c:v>254716.6537185448</c:v>
                </c:pt>
                <c:pt idx="7">
                  <c:v>269397.7583378896</c:v>
                </c:pt>
                <c:pt idx="8">
                  <c:v>282196.0489442445</c:v>
                </c:pt>
                <c:pt idx="9">
                  <c:v>290343.2805377124</c:v>
                </c:pt>
                <c:pt idx="10">
                  <c:v>290449.4389583842</c:v>
                </c:pt>
                <c:pt idx="11">
                  <c:v>300223.1420459718</c:v>
                </c:pt>
                <c:pt idx="12">
                  <c:v>309338.3259787486</c:v>
                </c:pt>
                <c:pt idx="13">
                  <c:v>312860.102392752</c:v>
                </c:pt>
                <c:pt idx="14">
                  <c:v>322713.0485671393</c:v>
                </c:pt>
                <c:pt idx="15">
                  <c:v>322771.1017906675</c:v>
                </c:pt>
                <c:pt idx="16">
                  <c:v>327835.784691715</c:v>
                </c:pt>
                <c:pt idx="17">
                  <c:v>341311.2651495271</c:v>
                </c:pt>
                <c:pt idx="18">
                  <c:v>346930.8866612623</c:v>
                </c:pt>
                <c:pt idx="19">
                  <c:v>353685.2110858171</c:v>
                </c:pt>
                <c:pt idx="20">
                  <c:v>351937.9750085587</c:v>
                </c:pt>
                <c:pt idx="21">
                  <c:v>326481.7349929801</c:v>
                </c:pt>
                <c:pt idx="22">
                  <c:v>351521.1515087459</c:v>
                </c:pt>
                <c:pt idx="23">
                  <c:v>367450.911692779</c:v>
                </c:pt>
                <c:pt idx="24">
                  <c:v>391100.0914638376</c:v>
                </c:pt>
                <c:pt idx="25">
                  <c:v>410922.1404890178</c:v>
                </c:pt>
                <c:pt idx="26">
                  <c:v>418988.5662121774</c:v>
                </c:pt>
                <c:pt idx="27">
                  <c:v>430969.5389504505</c:v>
                </c:pt>
                <c:pt idx="28">
                  <c:v>445778.2927749321</c:v>
                </c:pt>
                <c:pt idx="29">
                  <c:v>459886.5880229792</c:v>
                </c:pt>
                <c:pt idx="30">
                  <c:v>472391.9992771262</c:v>
                </c:pt>
                <c:pt idx="31">
                  <c:v>488981.1490810935</c:v>
                </c:pt>
                <c:pt idx="32">
                  <c:v>511153.0622415417</c:v>
                </c:pt>
                <c:pt idx="33">
                  <c:v>523796.1925861383</c:v>
                </c:pt>
                <c:pt idx="34">
                  <c:v>552118.5493640217</c:v>
                </c:pt>
                <c:pt idx="35">
                  <c:v>574207.2685317843</c:v>
                </c:pt>
                <c:pt idx="36">
                  <c:v>592328.5448097613</c:v>
                </c:pt>
                <c:pt idx="37">
                  <c:v>592932.0379781863</c:v>
                </c:pt>
                <c:pt idx="38">
                  <c:v>606117.476904714</c:v>
                </c:pt>
                <c:pt idx="39">
                  <c:v>578577.501384511</c:v>
                </c:pt>
                <c:pt idx="40">
                  <c:v>586426.4083575773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A4D-4139-B2A2-D6B6437FF24E}"/>
            </c:ext>
          </c:extLst>
        </c:ser>
        <c:ser>
          <c:idx val="3"/>
          <c:order val="2"/>
          <c:tx>
            <c:v>Nettó reálbér/foglalkoztatott/hó (jobb tengely)</c:v>
          </c:tx>
          <c:spPr>
            <a:ln w="28575" cap="rnd" cmpd="sng" algn="ctr">
              <a:solidFill>
                <a:schemeClr val="accent4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Munka1!$B$1:$AP$1</c:f>
              <c:numCache>
                <c:formatCode>General</c:formatCode>
                <c:ptCount val="41"/>
                <c:pt idx="0">
                  <c:v>1970.0</c:v>
                </c:pt>
                <c:pt idx="1">
                  <c:v>1971.0</c:v>
                </c:pt>
                <c:pt idx="2">
                  <c:v>1972.0</c:v>
                </c:pt>
                <c:pt idx="3">
                  <c:v>1973.0</c:v>
                </c:pt>
                <c:pt idx="4">
                  <c:v>1974.0</c:v>
                </c:pt>
                <c:pt idx="5">
                  <c:v>1975.0</c:v>
                </c:pt>
                <c:pt idx="6">
                  <c:v>1976.0</c:v>
                </c:pt>
                <c:pt idx="7">
                  <c:v>1977.0</c:v>
                </c:pt>
                <c:pt idx="8">
                  <c:v>1978.0</c:v>
                </c:pt>
                <c:pt idx="9">
                  <c:v>1979.0</c:v>
                </c:pt>
                <c:pt idx="10">
                  <c:v>1980.0</c:v>
                </c:pt>
                <c:pt idx="11">
                  <c:v>1981.0</c:v>
                </c:pt>
                <c:pt idx="12">
                  <c:v>1982.0</c:v>
                </c:pt>
                <c:pt idx="13">
                  <c:v>1983.0</c:v>
                </c:pt>
                <c:pt idx="14">
                  <c:v>1984.0</c:v>
                </c:pt>
                <c:pt idx="15">
                  <c:v>1985.0</c:v>
                </c:pt>
                <c:pt idx="16">
                  <c:v>1986.0</c:v>
                </c:pt>
                <c:pt idx="17">
                  <c:v>1987.0</c:v>
                </c:pt>
                <c:pt idx="18">
                  <c:v>1988.0</c:v>
                </c:pt>
                <c:pt idx="19">
                  <c:v>1989.0</c:v>
                </c:pt>
                <c:pt idx="20">
                  <c:v>1990.0</c:v>
                </c:pt>
                <c:pt idx="21">
                  <c:v>1991.0</c:v>
                </c:pt>
                <c:pt idx="22">
                  <c:v>1992.0</c:v>
                </c:pt>
                <c:pt idx="23">
                  <c:v>1993.0</c:v>
                </c:pt>
                <c:pt idx="24">
                  <c:v>1994.0</c:v>
                </c:pt>
                <c:pt idx="25">
                  <c:v>1995.0</c:v>
                </c:pt>
                <c:pt idx="26">
                  <c:v>1996.0</c:v>
                </c:pt>
                <c:pt idx="27">
                  <c:v>1997.0</c:v>
                </c:pt>
                <c:pt idx="28">
                  <c:v>1998.0</c:v>
                </c:pt>
                <c:pt idx="29">
                  <c:v>1999.0</c:v>
                </c:pt>
                <c:pt idx="30">
                  <c:v>2000.0</c:v>
                </c:pt>
                <c:pt idx="31">
                  <c:v>2001.0</c:v>
                </c:pt>
                <c:pt idx="32">
                  <c:v>2002.0</c:v>
                </c:pt>
                <c:pt idx="33">
                  <c:v>2003.0</c:v>
                </c:pt>
                <c:pt idx="34">
                  <c:v>2004.0</c:v>
                </c:pt>
                <c:pt idx="35">
                  <c:v>2005.0</c:v>
                </c:pt>
                <c:pt idx="36">
                  <c:v>2006.0</c:v>
                </c:pt>
                <c:pt idx="37">
                  <c:v>2007.0</c:v>
                </c:pt>
                <c:pt idx="38">
                  <c:v>2008.0</c:v>
                </c:pt>
                <c:pt idx="39">
                  <c:v>2009.0</c:v>
                </c:pt>
                <c:pt idx="40">
                  <c:v>2010.0</c:v>
                </c:pt>
              </c:numCache>
            </c:numRef>
          </c:cat>
          <c:val>
            <c:numRef>
              <c:f>Munka1!$B$20:$AQ$20</c:f>
              <c:numCache>
                <c:formatCode>General</c:formatCode>
                <c:ptCount val="42"/>
                <c:pt idx="0">
                  <c:v>103593.1756525638</c:v>
                </c:pt>
                <c:pt idx="1">
                  <c:v>106289.4648651586</c:v>
                </c:pt>
                <c:pt idx="2">
                  <c:v>108881.5398863345</c:v>
                </c:pt>
                <c:pt idx="3">
                  <c:v>113074.1976226444</c:v>
                </c:pt>
                <c:pt idx="4">
                  <c:v>119576.8104074841</c:v>
                </c:pt>
                <c:pt idx="5">
                  <c:v>122855.1894439623</c:v>
                </c:pt>
                <c:pt idx="6">
                  <c:v>123023.9578872634</c:v>
                </c:pt>
                <c:pt idx="7">
                  <c:v>127295.5926200541</c:v>
                </c:pt>
                <c:pt idx="8">
                  <c:v>131462.7959383156</c:v>
                </c:pt>
                <c:pt idx="9">
                  <c:v>126969.5319010895</c:v>
                </c:pt>
                <c:pt idx="10">
                  <c:v>123186.4948868041</c:v>
                </c:pt>
                <c:pt idx="11">
                  <c:v>125240.4305745877</c:v>
                </c:pt>
                <c:pt idx="12">
                  <c:v>124849.126520993</c:v>
                </c:pt>
                <c:pt idx="13">
                  <c:v>121658.0389942078</c:v>
                </c:pt>
                <c:pt idx="14">
                  <c:v>125961.5568732002</c:v>
                </c:pt>
                <c:pt idx="15">
                  <c:v>128696.3667406378</c:v>
                </c:pt>
                <c:pt idx="16">
                  <c:v>131899.848922954</c:v>
                </c:pt>
                <c:pt idx="17">
                  <c:v>131840.3059174528</c:v>
                </c:pt>
                <c:pt idx="18">
                  <c:v>114096.3651364575</c:v>
                </c:pt>
                <c:pt idx="19">
                  <c:v>114016.7306303726</c:v>
                </c:pt>
                <c:pt idx="20">
                  <c:v>109521.1809932685</c:v>
                </c:pt>
                <c:pt idx="21">
                  <c:v>103909.6694815084</c:v>
                </c:pt>
                <c:pt idx="22">
                  <c:v>101983.145511154</c:v>
                </c:pt>
                <c:pt idx="23">
                  <c:v>98001.42914292112</c:v>
                </c:pt>
                <c:pt idx="24">
                  <c:v>105025.2224164221</c:v>
                </c:pt>
                <c:pt idx="25">
                  <c:v>90584.38193988552</c:v>
                </c:pt>
                <c:pt idx="26">
                  <c:v>86456.8689271654</c:v>
                </c:pt>
                <c:pt idx="27">
                  <c:v>91269.65392735565</c:v>
                </c:pt>
                <c:pt idx="28">
                  <c:v>94538.11250481439</c:v>
                </c:pt>
                <c:pt idx="29">
                  <c:v>95298.0656629051</c:v>
                </c:pt>
                <c:pt idx="30">
                  <c:v>96686.8654003982</c:v>
                </c:pt>
                <c:pt idx="31">
                  <c:v>103032.728304977</c:v>
                </c:pt>
                <c:pt idx="32">
                  <c:v>116974.7625028854</c:v>
                </c:pt>
                <c:pt idx="33">
                  <c:v>127766.7097205675</c:v>
                </c:pt>
                <c:pt idx="34">
                  <c:v>126415.6742413382</c:v>
                </c:pt>
                <c:pt idx="35">
                  <c:v>134189.0226510797</c:v>
                </c:pt>
                <c:pt idx="36">
                  <c:v>138873.2954084635</c:v>
                </c:pt>
                <c:pt idx="37">
                  <c:v>132315.5325258283</c:v>
                </c:pt>
                <c:pt idx="38">
                  <c:v>133294.3871927423</c:v>
                </c:pt>
                <c:pt idx="39">
                  <c:v>130174.123783334</c:v>
                </c:pt>
                <c:pt idx="40">
                  <c:v>132604.0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9A4D-4139-B2A2-D6B6437FF2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64111048"/>
        <c:axId val="-2064117544"/>
      </c:lineChart>
      <c:catAx>
        <c:axId val="-2064127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6350" cap="flat" cmpd="sng" algn="ctr">
            <a:solidFill>
              <a:sysClr val="windowText" lastClr="000000">
                <a:alpha val="50000"/>
              </a:sysClr>
            </a:solidFill>
            <a:prstDash val="solid"/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064124328"/>
        <c:crosses val="autoZero"/>
        <c:auto val="1"/>
        <c:lblAlgn val="ctr"/>
        <c:lblOffset val="100"/>
        <c:noMultiLvlLbl val="0"/>
      </c:catAx>
      <c:valAx>
        <c:axId val="-2064124328"/>
        <c:scaling>
          <c:orientation val="minMax"/>
          <c:max val="7000.0"/>
        </c:scaling>
        <c:delete val="0"/>
        <c:axPos val="l"/>
        <c:majorGridlines>
          <c:spPr>
            <a:ln w="6350" cap="flat" cmpd="sng" algn="ctr">
              <a:solidFill>
                <a:sysClr val="window" lastClr="FFFFFF">
                  <a:lumMod val="85000"/>
                </a:sys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hu-HU"/>
                  <a:t>Ezer fő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064127944"/>
        <c:crosses val="autoZero"/>
        <c:crossBetween val="between"/>
      </c:valAx>
      <c:valAx>
        <c:axId val="-206411754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hu-HU"/>
                  <a:t>Forint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out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064111048"/>
        <c:crosses val="max"/>
        <c:crossBetween val="between"/>
      </c:valAx>
      <c:catAx>
        <c:axId val="-20641110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64117544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b"/>
      <c:layout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A7C-4E2E-80EE-9E338A7809F0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A7C-4E2E-80EE-9E338A7809F0}"/>
              </c:ext>
            </c:extLst>
          </c:dPt>
          <c:dPt>
            <c:idx val="8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8A7C-4E2E-80EE-9E338A7809F0}"/>
              </c:ext>
            </c:extLst>
          </c:dPt>
          <c:dPt>
            <c:idx val="15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A7C-4E2E-80EE-9E338A7809F0}"/>
              </c:ext>
            </c:extLst>
          </c:dPt>
          <c:dPt>
            <c:idx val="18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A7C-4E2E-80EE-9E338A7809F0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[trng_lfse_01.xls]Data!$A$12:$A$41</c:f>
              <c:strCache>
                <c:ptCount val="30"/>
                <c:pt idx="0">
                  <c:v>Románia</c:v>
                </c:pt>
                <c:pt idx="1">
                  <c:v>Bulgária</c:v>
                </c:pt>
                <c:pt idx="2">
                  <c:v>Horvátország</c:v>
                </c:pt>
                <c:pt idx="3">
                  <c:v>Magyarország</c:v>
                </c:pt>
                <c:pt idx="4">
                  <c:v>Szlovákia</c:v>
                </c:pt>
                <c:pt idx="5">
                  <c:v>Görögország</c:v>
                </c:pt>
                <c:pt idx="6">
                  <c:v>Litvánia</c:v>
                </c:pt>
                <c:pt idx="7">
                  <c:v>Franciaország</c:v>
                </c:pt>
                <c:pt idx="8">
                  <c:v>Lengyelország</c:v>
                </c:pt>
                <c:pt idx="9">
                  <c:v>Lettország</c:v>
                </c:pt>
                <c:pt idx="10">
                  <c:v>Portugália</c:v>
                </c:pt>
                <c:pt idx="11">
                  <c:v>Olaszország</c:v>
                </c:pt>
                <c:pt idx="12">
                  <c:v>Málta</c:v>
                </c:pt>
                <c:pt idx="13">
                  <c:v>Írország</c:v>
                </c:pt>
                <c:pt idx="14">
                  <c:v>Belgium</c:v>
                </c:pt>
                <c:pt idx="15">
                  <c:v>Csehország</c:v>
                </c:pt>
                <c:pt idx="16">
                  <c:v>Németország</c:v>
                </c:pt>
                <c:pt idx="17">
                  <c:v>Ciprus</c:v>
                </c:pt>
                <c:pt idx="18">
                  <c:v>EU28</c:v>
                </c:pt>
                <c:pt idx="19">
                  <c:v>Észtország</c:v>
                </c:pt>
                <c:pt idx="20">
                  <c:v>Spanyolország</c:v>
                </c:pt>
                <c:pt idx="21">
                  <c:v>Luxemburg</c:v>
                </c:pt>
                <c:pt idx="22">
                  <c:v>Ausztria</c:v>
                </c:pt>
                <c:pt idx="23">
                  <c:v>Szlovénia</c:v>
                </c:pt>
                <c:pt idx="24">
                  <c:v>Hollandia</c:v>
                </c:pt>
                <c:pt idx="25">
                  <c:v>Egyesült Királyság</c:v>
                </c:pt>
                <c:pt idx="26">
                  <c:v>Finnország</c:v>
                </c:pt>
                <c:pt idx="27">
                  <c:v>Svédország</c:v>
                </c:pt>
                <c:pt idx="28">
                  <c:v>Switzerland</c:v>
                </c:pt>
                <c:pt idx="29">
                  <c:v>Dánia</c:v>
                </c:pt>
              </c:strCache>
            </c:strRef>
          </c:cat>
          <c:val>
            <c:numRef>
              <c:f>[trng_lfse_01.xls]Data!$B$12:$B$41</c:f>
              <c:numCache>
                <c:formatCode>#\ ##0.0</c:formatCode>
                <c:ptCount val="30"/>
                <c:pt idx="0">
                  <c:v>1.4</c:v>
                </c:pt>
                <c:pt idx="1">
                  <c:v>1.6</c:v>
                </c:pt>
                <c:pt idx="2">
                  <c:v>3.0</c:v>
                </c:pt>
                <c:pt idx="3">
                  <c:v>3.0</c:v>
                </c:pt>
                <c:pt idx="4">
                  <c:v>3.1</c:v>
                </c:pt>
                <c:pt idx="5">
                  <c:v>3.3</c:v>
                </c:pt>
                <c:pt idx="6">
                  <c:v>4.4</c:v>
                </c:pt>
                <c:pt idx="7">
                  <c:v>5.0</c:v>
                </c:pt>
                <c:pt idx="8">
                  <c:v>5.2</c:v>
                </c:pt>
                <c:pt idx="9">
                  <c:v>5.4</c:v>
                </c:pt>
                <c:pt idx="10">
                  <c:v>5.7</c:v>
                </c:pt>
                <c:pt idx="11">
                  <c:v>6.2</c:v>
                </c:pt>
                <c:pt idx="12">
                  <c:v>6.2</c:v>
                </c:pt>
                <c:pt idx="13">
                  <c:v>7.1</c:v>
                </c:pt>
                <c:pt idx="14">
                  <c:v>7.4</c:v>
                </c:pt>
                <c:pt idx="15">
                  <c:v>7.8</c:v>
                </c:pt>
                <c:pt idx="16">
                  <c:v>7.8</c:v>
                </c:pt>
                <c:pt idx="17">
                  <c:v>8.1</c:v>
                </c:pt>
                <c:pt idx="18">
                  <c:v>9.3</c:v>
                </c:pt>
                <c:pt idx="19">
                  <c:v>11.0</c:v>
                </c:pt>
                <c:pt idx="20">
                  <c:v>11.2</c:v>
                </c:pt>
                <c:pt idx="21">
                  <c:v>13.5</c:v>
                </c:pt>
                <c:pt idx="22">
                  <c:v>13.8</c:v>
                </c:pt>
                <c:pt idx="23">
                  <c:v>16.4</c:v>
                </c:pt>
                <c:pt idx="24">
                  <c:v>17.0</c:v>
                </c:pt>
                <c:pt idx="25">
                  <c:v>20.1</c:v>
                </c:pt>
                <c:pt idx="26">
                  <c:v>23.0</c:v>
                </c:pt>
                <c:pt idx="27">
                  <c:v>24.7</c:v>
                </c:pt>
                <c:pt idx="28">
                  <c:v>29.7</c:v>
                </c:pt>
                <c:pt idx="29">
                  <c:v>32.6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A7C-4E2E-80EE-9E338A7809F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065917704"/>
        <c:axId val="-2066482696"/>
      </c:barChart>
      <c:catAx>
        <c:axId val="-2065917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066482696"/>
        <c:crosses val="autoZero"/>
        <c:auto val="1"/>
        <c:lblAlgn val="ctr"/>
        <c:lblOffset val="100"/>
        <c:noMultiLvlLbl val="0"/>
      </c:catAx>
      <c:valAx>
        <c:axId val="-2066482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065917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.0"/>
                  <c:y val="-0.41820774216383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90D-492D-B052-3B198D7DEC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Munka1!$B$4:$C$4</c:f>
              <c:numCache>
                <c:formatCode>General</c:formatCode>
                <c:ptCount val="2"/>
                <c:pt idx="0">
                  <c:v>10.0</c:v>
                </c:pt>
                <c:pt idx="1">
                  <c:v>52.0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90D-492D-B052-3B198D7DEC27}"/>
            </c:ext>
          </c:extLst>
        </c:ser>
        <c:ser>
          <c:idx val="1"/>
          <c:order val="1"/>
          <c:spPr>
            <a:solidFill>
              <a:schemeClr val="accent1"/>
            </a:solidFill>
            <a:ln w="28575">
              <a:noFill/>
              <a:prstDash val="dash"/>
            </a:ln>
            <a:effectLst/>
          </c:spPr>
          <c:invertIfNegative val="0"/>
          <c:val>
            <c:numRef>
              <c:f>Munka1!$B$5:$C$5</c:f>
              <c:numCache>
                <c:formatCode>General</c:formatCode>
                <c:ptCount val="2"/>
                <c:pt idx="0">
                  <c:v>8.0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90D-492D-B052-3B198D7DEC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-2082896472"/>
        <c:axId val="-2135255080"/>
      </c:barChart>
      <c:catAx>
        <c:axId val="-2082896472"/>
        <c:scaling>
          <c:orientation val="minMax"/>
        </c:scaling>
        <c:delete val="1"/>
        <c:axPos val="b"/>
        <c:majorTickMark val="none"/>
        <c:minorTickMark val="none"/>
        <c:tickLblPos val="nextTo"/>
        <c:crossAx val="-2135255080"/>
        <c:crosses val="autoZero"/>
        <c:auto val="1"/>
        <c:lblAlgn val="ctr"/>
        <c:lblOffset val="100"/>
        <c:noMultiLvlLbl val="0"/>
      </c:catAx>
      <c:valAx>
        <c:axId val="-21352550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2082896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528925410647"/>
          <c:y val="0.10720640815476"/>
          <c:w val="0.790257795430137"/>
          <c:h val="0.69868429946209"/>
        </c:manualLayout>
      </c:layout>
      <c:areaChart>
        <c:grouping val="stacked"/>
        <c:varyColors val="0"/>
        <c:ser>
          <c:idx val="0"/>
          <c:order val="0"/>
          <c:tx>
            <c:v>Intl. Reserves</c:v>
          </c:tx>
          <c:spPr>
            <a:solidFill>
              <a:schemeClr val="bg1"/>
            </a:solidFill>
            <a:ln>
              <a:noFill/>
            </a:ln>
            <a:effectLst/>
          </c:spPr>
          <c:cat>
            <c:numRef>
              <c:f>[1]DATA1!$AU$48:$AU$78</c:f>
              <c:numCache>
                <c:formatCode>General</c:formatCode>
                <c:ptCount val="29"/>
                <c:pt idx="0">
                  <c:v>1982.0</c:v>
                </c:pt>
                <c:pt idx="1">
                  <c:v>1983.0</c:v>
                </c:pt>
                <c:pt idx="2">
                  <c:v>1984.0</c:v>
                </c:pt>
                <c:pt idx="3">
                  <c:v>1985.0</c:v>
                </c:pt>
                <c:pt idx="4">
                  <c:v>1986.0</c:v>
                </c:pt>
                <c:pt idx="5">
                  <c:v>1987.0</c:v>
                </c:pt>
                <c:pt idx="6">
                  <c:v>1988.0</c:v>
                </c:pt>
                <c:pt idx="7">
                  <c:v>1989.0</c:v>
                </c:pt>
                <c:pt idx="8">
                  <c:v>1990.0</c:v>
                </c:pt>
                <c:pt idx="9">
                  <c:v>1991.0</c:v>
                </c:pt>
                <c:pt idx="10">
                  <c:v>1992.0</c:v>
                </c:pt>
                <c:pt idx="11">
                  <c:v>1993.0</c:v>
                </c:pt>
                <c:pt idx="12">
                  <c:v>1994.0</c:v>
                </c:pt>
                <c:pt idx="13">
                  <c:v>1995.0</c:v>
                </c:pt>
                <c:pt idx="14">
                  <c:v>1996.0</c:v>
                </c:pt>
                <c:pt idx="15">
                  <c:v>1997.0</c:v>
                </c:pt>
                <c:pt idx="16">
                  <c:v>1998.0</c:v>
                </c:pt>
                <c:pt idx="17">
                  <c:v>1999.0</c:v>
                </c:pt>
                <c:pt idx="18">
                  <c:v>2000.0</c:v>
                </c:pt>
                <c:pt idx="19">
                  <c:v>2001.0</c:v>
                </c:pt>
                <c:pt idx="20">
                  <c:v>2002.0</c:v>
                </c:pt>
                <c:pt idx="21">
                  <c:v>2003.0</c:v>
                </c:pt>
                <c:pt idx="22">
                  <c:v>2004.0</c:v>
                </c:pt>
                <c:pt idx="23">
                  <c:v>2005.0</c:v>
                </c:pt>
                <c:pt idx="24">
                  <c:v>2006.0</c:v>
                </c:pt>
                <c:pt idx="25">
                  <c:v>2007.0</c:v>
                </c:pt>
                <c:pt idx="26">
                  <c:v>2008.0</c:v>
                </c:pt>
                <c:pt idx="27">
                  <c:v>2009.0</c:v>
                </c:pt>
                <c:pt idx="28">
                  <c:v>2010.0</c:v>
                </c:pt>
              </c:numCache>
              <c:extLst xmlns:c16r2="http://schemas.microsoft.com/office/drawing/2015/06/chart"/>
            </c:numRef>
          </c:cat>
          <c:val>
            <c:numRef>
              <c:f>'GDP arányos'!$B$33:$AH$33</c:f>
              <c:numCache>
                <c:formatCode>0.0</c:formatCode>
                <c:ptCount val="29"/>
                <c:pt idx="0">
                  <c:v>-4.340282896808588</c:v>
                </c:pt>
                <c:pt idx="1">
                  <c:v>-5.856975993092116</c:v>
                </c:pt>
                <c:pt idx="2">
                  <c:v>-7.654917543558388</c:v>
                </c:pt>
                <c:pt idx="3">
                  <c:v>-10.43865572558815</c:v>
                </c:pt>
                <c:pt idx="4">
                  <c:v>-9.6895664952241</c:v>
                </c:pt>
                <c:pt idx="5">
                  <c:v>-6.262384109200322</c:v>
                </c:pt>
                <c:pt idx="6">
                  <c:v>-5.137590220249876</c:v>
                </c:pt>
                <c:pt idx="7">
                  <c:v>-4.272033331147012</c:v>
                </c:pt>
                <c:pt idx="8">
                  <c:v>-3.412457454795776</c:v>
                </c:pt>
                <c:pt idx="9">
                  <c:v>-12.15973261818037</c:v>
                </c:pt>
                <c:pt idx="10">
                  <c:v>-12.49861351819757</c:v>
                </c:pt>
                <c:pt idx="11">
                  <c:v>-19.11710396527915</c:v>
                </c:pt>
                <c:pt idx="12">
                  <c:v>-17.1655150293255</c:v>
                </c:pt>
                <c:pt idx="13">
                  <c:v>-28.86150334440469</c:v>
                </c:pt>
                <c:pt idx="14">
                  <c:v>-22.68211623507878</c:v>
                </c:pt>
                <c:pt idx="15">
                  <c:v>-19.5103409283616</c:v>
                </c:pt>
                <c:pt idx="16">
                  <c:v>-19.65647481720644</c:v>
                </c:pt>
                <c:pt idx="17">
                  <c:v>-23.87260322292728</c:v>
                </c:pt>
                <c:pt idx="18">
                  <c:v>-24.05137728909403</c:v>
                </c:pt>
                <c:pt idx="19">
                  <c:v>-19.58772412328953</c:v>
                </c:pt>
                <c:pt idx="20">
                  <c:v>-13.47180449125986</c:v>
                </c:pt>
                <c:pt idx="21">
                  <c:v>-13.99175794256865</c:v>
                </c:pt>
                <c:pt idx="22">
                  <c:v>-13.76080793263467</c:v>
                </c:pt>
                <c:pt idx="23">
                  <c:v>-17.79223914416075</c:v>
                </c:pt>
                <c:pt idx="24">
                  <c:v>-17.2122517233157</c:v>
                </c:pt>
                <c:pt idx="25">
                  <c:v>-16.31343908823435</c:v>
                </c:pt>
                <c:pt idx="26">
                  <c:v>-23.61965976582114</c:v>
                </c:pt>
                <c:pt idx="27">
                  <c:v>-31.74196852292843</c:v>
                </c:pt>
                <c:pt idx="28">
                  <c:v>-34.83541917035942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5BC-4B17-8A88-D4EADD982AC3}"/>
            </c:ext>
          </c:extLst>
        </c:ser>
        <c:ser>
          <c:idx val="5"/>
          <c:order val="1"/>
          <c:tx>
            <c:v>NFDI</c:v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numRef>
              <c:f>[1]DATA1!$AU$48:$AU$78</c:f>
              <c:numCache>
                <c:formatCode>General</c:formatCode>
                <c:ptCount val="29"/>
                <c:pt idx="0">
                  <c:v>1982.0</c:v>
                </c:pt>
                <c:pt idx="1">
                  <c:v>1983.0</c:v>
                </c:pt>
                <c:pt idx="2">
                  <c:v>1984.0</c:v>
                </c:pt>
                <c:pt idx="3">
                  <c:v>1985.0</c:v>
                </c:pt>
                <c:pt idx="4">
                  <c:v>1986.0</c:v>
                </c:pt>
                <c:pt idx="5">
                  <c:v>1987.0</c:v>
                </c:pt>
                <c:pt idx="6">
                  <c:v>1988.0</c:v>
                </c:pt>
                <c:pt idx="7">
                  <c:v>1989.0</c:v>
                </c:pt>
                <c:pt idx="8">
                  <c:v>1990.0</c:v>
                </c:pt>
                <c:pt idx="9">
                  <c:v>1991.0</c:v>
                </c:pt>
                <c:pt idx="10">
                  <c:v>1992.0</c:v>
                </c:pt>
                <c:pt idx="11">
                  <c:v>1993.0</c:v>
                </c:pt>
                <c:pt idx="12">
                  <c:v>1994.0</c:v>
                </c:pt>
                <c:pt idx="13">
                  <c:v>1995.0</c:v>
                </c:pt>
                <c:pt idx="14">
                  <c:v>1996.0</c:v>
                </c:pt>
                <c:pt idx="15">
                  <c:v>1997.0</c:v>
                </c:pt>
                <c:pt idx="16">
                  <c:v>1998.0</c:v>
                </c:pt>
                <c:pt idx="17">
                  <c:v>1999.0</c:v>
                </c:pt>
                <c:pt idx="18">
                  <c:v>2000.0</c:v>
                </c:pt>
                <c:pt idx="19">
                  <c:v>2001.0</c:v>
                </c:pt>
                <c:pt idx="20">
                  <c:v>2002.0</c:v>
                </c:pt>
                <c:pt idx="21">
                  <c:v>2003.0</c:v>
                </c:pt>
                <c:pt idx="22">
                  <c:v>2004.0</c:v>
                </c:pt>
                <c:pt idx="23">
                  <c:v>2005.0</c:v>
                </c:pt>
                <c:pt idx="24">
                  <c:v>2006.0</c:v>
                </c:pt>
                <c:pt idx="25">
                  <c:v>2007.0</c:v>
                </c:pt>
                <c:pt idx="26">
                  <c:v>2008.0</c:v>
                </c:pt>
                <c:pt idx="27">
                  <c:v>2009.0</c:v>
                </c:pt>
                <c:pt idx="28">
                  <c:v>2010.0</c:v>
                </c:pt>
              </c:numCache>
              <c:extLst xmlns:c16r2="http://schemas.microsoft.com/office/drawing/2015/06/chart"/>
            </c:numRef>
          </c:cat>
          <c:val>
            <c:numRef>
              <c:f>'GDP arányos'!$B$10:$AH$10</c:f>
              <c:numCache>
                <c:formatCode>0.0</c:formatCode>
                <c:ptCount val="29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0.6</c:v>
                </c:pt>
                <c:pt idx="5">
                  <c:v>0.8</c:v>
                </c:pt>
                <c:pt idx="6">
                  <c:v>1.0</c:v>
                </c:pt>
                <c:pt idx="7">
                  <c:v>1.1</c:v>
                </c:pt>
                <c:pt idx="8">
                  <c:v>1.664525024364257</c:v>
                </c:pt>
                <c:pt idx="9">
                  <c:v>6.37860945442903</c:v>
                </c:pt>
                <c:pt idx="10">
                  <c:v>9.769925578550312</c:v>
                </c:pt>
                <c:pt idx="11">
                  <c:v>15.18686976862159</c:v>
                </c:pt>
                <c:pt idx="12">
                  <c:v>17.23301182184751</c:v>
                </c:pt>
                <c:pt idx="13">
                  <c:v>26.49471999128858</c:v>
                </c:pt>
                <c:pt idx="14">
                  <c:v>30.27810436074768</c:v>
                </c:pt>
                <c:pt idx="15">
                  <c:v>40.09046656018591</c:v>
                </c:pt>
                <c:pt idx="16">
                  <c:v>41.44584339536085</c:v>
                </c:pt>
                <c:pt idx="17">
                  <c:v>47.99561756551724</c:v>
                </c:pt>
                <c:pt idx="18">
                  <c:v>45.65115866024932</c:v>
                </c:pt>
                <c:pt idx="19">
                  <c:v>46.4903770065923</c:v>
                </c:pt>
                <c:pt idx="20">
                  <c:v>43.62580403270455</c:v>
                </c:pt>
                <c:pt idx="21">
                  <c:v>48.41327157585533</c:v>
                </c:pt>
                <c:pt idx="22">
                  <c:v>47.19749045696513</c:v>
                </c:pt>
                <c:pt idx="23">
                  <c:v>50.18673415954287</c:v>
                </c:pt>
                <c:pt idx="24">
                  <c:v>53.01098344245575</c:v>
                </c:pt>
                <c:pt idx="25">
                  <c:v>51.6737933915225</c:v>
                </c:pt>
                <c:pt idx="26">
                  <c:v>47.51300863671901</c:v>
                </c:pt>
                <c:pt idx="27">
                  <c:v>55.50621905497047</c:v>
                </c:pt>
                <c:pt idx="28">
                  <c:v>53.06548876511602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5BC-4B17-8A88-D4EADD982AC3}"/>
            </c:ext>
          </c:extLst>
        </c:ser>
        <c:ser>
          <c:idx val="3"/>
          <c:order val="2"/>
          <c:tx>
            <c:v>Pri.NDL</c:v>
          </c:tx>
          <c:spPr>
            <a:solidFill>
              <a:srgbClr val="8C837D"/>
            </a:solidFill>
            <a:ln>
              <a:noFill/>
            </a:ln>
            <a:effectLst/>
          </c:spPr>
          <c:cat>
            <c:numRef>
              <c:f>[1]DATA1!$AU$48:$AU$78</c:f>
              <c:numCache>
                <c:formatCode>General</c:formatCode>
                <c:ptCount val="29"/>
                <c:pt idx="0">
                  <c:v>1982.0</c:v>
                </c:pt>
                <c:pt idx="1">
                  <c:v>1983.0</c:v>
                </c:pt>
                <c:pt idx="2">
                  <c:v>1984.0</c:v>
                </c:pt>
                <c:pt idx="3">
                  <c:v>1985.0</c:v>
                </c:pt>
                <c:pt idx="4">
                  <c:v>1986.0</c:v>
                </c:pt>
                <c:pt idx="5">
                  <c:v>1987.0</c:v>
                </c:pt>
                <c:pt idx="6">
                  <c:v>1988.0</c:v>
                </c:pt>
                <c:pt idx="7">
                  <c:v>1989.0</c:v>
                </c:pt>
                <c:pt idx="8">
                  <c:v>1990.0</c:v>
                </c:pt>
                <c:pt idx="9">
                  <c:v>1991.0</c:v>
                </c:pt>
                <c:pt idx="10">
                  <c:v>1992.0</c:v>
                </c:pt>
                <c:pt idx="11">
                  <c:v>1993.0</c:v>
                </c:pt>
                <c:pt idx="12">
                  <c:v>1994.0</c:v>
                </c:pt>
                <c:pt idx="13">
                  <c:v>1995.0</c:v>
                </c:pt>
                <c:pt idx="14">
                  <c:v>1996.0</c:v>
                </c:pt>
                <c:pt idx="15">
                  <c:v>1997.0</c:v>
                </c:pt>
                <c:pt idx="16">
                  <c:v>1998.0</c:v>
                </c:pt>
                <c:pt idx="17">
                  <c:v>1999.0</c:v>
                </c:pt>
                <c:pt idx="18">
                  <c:v>2000.0</c:v>
                </c:pt>
                <c:pt idx="19">
                  <c:v>2001.0</c:v>
                </c:pt>
                <c:pt idx="20">
                  <c:v>2002.0</c:v>
                </c:pt>
                <c:pt idx="21">
                  <c:v>2003.0</c:v>
                </c:pt>
                <c:pt idx="22">
                  <c:v>2004.0</c:v>
                </c:pt>
                <c:pt idx="23">
                  <c:v>2005.0</c:v>
                </c:pt>
                <c:pt idx="24">
                  <c:v>2006.0</c:v>
                </c:pt>
                <c:pt idx="25">
                  <c:v>2007.0</c:v>
                </c:pt>
                <c:pt idx="26">
                  <c:v>2008.0</c:v>
                </c:pt>
                <c:pt idx="27">
                  <c:v>2009.0</c:v>
                </c:pt>
                <c:pt idx="28">
                  <c:v>2010.0</c:v>
                </c:pt>
              </c:numCache>
              <c:extLst xmlns:c16r2="http://schemas.microsoft.com/office/drawing/2015/06/chart"/>
            </c:numRef>
          </c:cat>
          <c:val>
            <c:numRef>
              <c:f>'GDP arányos'!$B$25:$AH$25</c:f>
              <c:numCache>
                <c:formatCode>0.0</c:formatCode>
                <c:ptCount val="29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3.296895288167803</c:v>
                </c:pt>
                <c:pt idx="8">
                  <c:v>5.78933762074411</c:v>
                </c:pt>
                <c:pt idx="9">
                  <c:v>5.375655445703078</c:v>
                </c:pt>
                <c:pt idx="10">
                  <c:v>5.739626873279642</c:v>
                </c:pt>
                <c:pt idx="11">
                  <c:v>7.256996308091199</c:v>
                </c:pt>
                <c:pt idx="12">
                  <c:v>6.30956744868035</c:v>
                </c:pt>
                <c:pt idx="13">
                  <c:v>8.35129921002751</c:v>
                </c:pt>
                <c:pt idx="14">
                  <c:v>8.338466672270595</c:v>
                </c:pt>
                <c:pt idx="15">
                  <c:v>8.243256323019983</c:v>
                </c:pt>
                <c:pt idx="16">
                  <c:v>8.747494565453916</c:v>
                </c:pt>
                <c:pt idx="17">
                  <c:v>9.77229519812691</c:v>
                </c:pt>
                <c:pt idx="18">
                  <c:v>14.33421084978025</c:v>
                </c:pt>
                <c:pt idx="19">
                  <c:v>8.89289693549725</c:v>
                </c:pt>
                <c:pt idx="20">
                  <c:v>5.628244180989382</c:v>
                </c:pt>
                <c:pt idx="21">
                  <c:v>10.32422757674778</c:v>
                </c:pt>
                <c:pt idx="22">
                  <c:v>13.87798459703418</c:v>
                </c:pt>
                <c:pt idx="23">
                  <c:v>19.21181970668077</c:v>
                </c:pt>
                <c:pt idx="24">
                  <c:v>20.91941264609181</c:v>
                </c:pt>
                <c:pt idx="25">
                  <c:v>27.23568554148661</c:v>
                </c:pt>
                <c:pt idx="26">
                  <c:v>39.2527331470309</c:v>
                </c:pt>
                <c:pt idx="27">
                  <c:v>38.46198958891307</c:v>
                </c:pt>
                <c:pt idx="28">
                  <c:v>36.62905353344446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5BC-4B17-8A88-D4EADD982AC3}"/>
            </c:ext>
          </c:extLst>
        </c:ser>
        <c:ser>
          <c:idx val="2"/>
          <c:order val="3"/>
          <c:tx>
            <c:v>Pub.NDL</c:v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numRef>
              <c:f>[1]DATA1!$AU$48:$AU$78</c:f>
              <c:numCache>
                <c:formatCode>General</c:formatCode>
                <c:ptCount val="29"/>
                <c:pt idx="0">
                  <c:v>1982.0</c:v>
                </c:pt>
                <c:pt idx="1">
                  <c:v>1983.0</c:v>
                </c:pt>
                <c:pt idx="2">
                  <c:v>1984.0</c:v>
                </c:pt>
                <c:pt idx="3">
                  <c:v>1985.0</c:v>
                </c:pt>
                <c:pt idx="4">
                  <c:v>1986.0</c:v>
                </c:pt>
                <c:pt idx="5">
                  <c:v>1987.0</c:v>
                </c:pt>
                <c:pt idx="6">
                  <c:v>1988.0</c:v>
                </c:pt>
                <c:pt idx="7">
                  <c:v>1989.0</c:v>
                </c:pt>
                <c:pt idx="8">
                  <c:v>1990.0</c:v>
                </c:pt>
                <c:pt idx="9">
                  <c:v>1991.0</c:v>
                </c:pt>
                <c:pt idx="10">
                  <c:v>1992.0</c:v>
                </c:pt>
                <c:pt idx="11">
                  <c:v>1993.0</c:v>
                </c:pt>
                <c:pt idx="12">
                  <c:v>1994.0</c:v>
                </c:pt>
                <c:pt idx="13">
                  <c:v>1995.0</c:v>
                </c:pt>
                <c:pt idx="14">
                  <c:v>1996.0</c:v>
                </c:pt>
                <c:pt idx="15">
                  <c:v>1997.0</c:v>
                </c:pt>
                <c:pt idx="16">
                  <c:v>1998.0</c:v>
                </c:pt>
                <c:pt idx="17">
                  <c:v>1999.0</c:v>
                </c:pt>
                <c:pt idx="18">
                  <c:v>2000.0</c:v>
                </c:pt>
                <c:pt idx="19">
                  <c:v>2001.0</c:v>
                </c:pt>
                <c:pt idx="20">
                  <c:v>2002.0</c:v>
                </c:pt>
                <c:pt idx="21">
                  <c:v>2003.0</c:v>
                </c:pt>
                <c:pt idx="22">
                  <c:v>2004.0</c:v>
                </c:pt>
                <c:pt idx="23">
                  <c:v>2005.0</c:v>
                </c:pt>
                <c:pt idx="24">
                  <c:v>2006.0</c:v>
                </c:pt>
                <c:pt idx="25">
                  <c:v>2007.0</c:v>
                </c:pt>
                <c:pt idx="26">
                  <c:v>2008.0</c:v>
                </c:pt>
                <c:pt idx="27">
                  <c:v>2009.0</c:v>
                </c:pt>
                <c:pt idx="28">
                  <c:v>2010.0</c:v>
                </c:pt>
              </c:numCache>
              <c:extLst xmlns:c16r2="http://schemas.microsoft.com/office/drawing/2015/06/chart"/>
            </c:numRef>
          </c:cat>
          <c:val>
            <c:numRef>
              <c:f>'GDP arányos'!$B$30:$AH$30</c:f>
              <c:numCache>
                <c:formatCode>0.0</c:formatCode>
                <c:ptCount val="29"/>
                <c:pt idx="0">
                  <c:v>38.86204387224</c:v>
                </c:pt>
                <c:pt idx="1">
                  <c:v>43.08503101966034</c:v>
                </c:pt>
                <c:pt idx="2">
                  <c:v>44.3453767977303</c:v>
                </c:pt>
                <c:pt idx="3">
                  <c:v>54.65057107863525</c:v>
                </c:pt>
                <c:pt idx="4">
                  <c:v>59.36811168258633</c:v>
                </c:pt>
                <c:pt idx="5">
                  <c:v>62.01228014383913</c:v>
                </c:pt>
                <c:pt idx="6">
                  <c:v>56.4579509068541</c:v>
                </c:pt>
                <c:pt idx="7">
                  <c:v>53.32495952886902</c:v>
                </c:pt>
                <c:pt idx="8">
                  <c:v>43.66284154592454</c:v>
                </c:pt>
                <c:pt idx="9">
                  <c:v>52.13144938558217</c:v>
                </c:pt>
                <c:pt idx="10">
                  <c:v>44.89414483297652</c:v>
                </c:pt>
                <c:pt idx="11">
                  <c:v>54.07378181100808</c:v>
                </c:pt>
                <c:pt idx="12">
                  <c:v>56.98084677419332</c:v>
                </c:pt>
                <c:pt idx="13">
                  <c:v>54.08176229907168</c:v>
                </c:pt>
                <c:pt idx="14">
                  <c:v>40.00755685411463</c:v>
                </c:pt>
                <c:pt idx="15">
                  <c:v>29.30463812295423</c:v>
                </c:pt>
                <c:pt idx="16">
                  <c:v>29.08528233556107</c:v>
                </c:pt>
                <c:pt idx="17">
                  <c:v>31.78121317403676</c:v>
                </c:pt>
                <c:pt idx="18">
                  <c:v>30.27200728050788</c:v>
                </c:pt>
                <c:pt idx="19">
                  <c:v>25.42406984890049</c:v>
                </c:pt>
                <c:pt idx="20">
                  <c:v>23.85616673943998</c:v>
                </c:pt>
                <c:pt idx="21">
                  <c:v>25.47749691041222</c:v>
                </c:pt>
                <c:pt idx="22">
                  <c:v>27.5295256451051</c:v>
                </c:pt>
                <c:pt idx="23">
                  <c:v>29.72379485296418</c:v>
                </c:pt>
                <c:pt idx="24">
                  <c:v>31.8859869873537</c:v>
                </c:pt>
                <c:pt idx="25">
                  <c:v>33.39718249766472</c:v>
                </c:pt>
                <c:pt idx="26">
                  <c:v>37.61423308800193</c:v>
                </c:pt>
                <c:pt idx="27">
                  <c:v>48.12948473382463</c:v>
                </c:pt>
                <c:pt idx="28">
                  <c:v>53.16675600312105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5BC-4B17-8A88-D4EADD982AC3}"/>
            </c:ext>
          </c:extLst>
        </c:ser>
        <c:ser>
          <c:idx val="4"/>
          <c:order val="4"/>
          <c:tx>
            <c:v>PE+SD</c:v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[1]DATA1!$AU$48:$AU$78</c:f>
              <c:numCache>
                <c:formatCode>General</c:formatCode>
                <c:ptCount val="29"/>
                <c:pt idx="0">
                  <c:v>1982.0</c:v>
                </c:pt>
                <c:pt idx="1">
                  <c:v>1983.0</c:v>
                </c:pt>
                <c:pt idx="2">
                  <c:v>1984.0</c:v>
                </c:pt>
                <c:pt idx="3">
                  <c:v>1985.0</c:v>
                </c:pt>
                <c:pt idx="4">
                  <c:v>1986.0</c:v>
                </c:pt>
                <c:pt idx="5">
                  <c:v>1987.0</c:v>
                </c:pt>
                <c:pt idx="6">
                  <c:v>1988.0</c:v>
                </c:pt>
                <c:pt idx="7">
                  <c:v>1989.0</c:v>
                </c:pt>
                <c:pt idx="8">
                  <c:v>1990.0</c:v>
                </c:pt>
                <c:pt idx="9">
                  <c:v>1991.0</c:v>
                </c:pt>
                <c:pt idx="10">
                  <c:v>1992.0</c:v>
                </c:pt>
                <c:pt idx="11">
                  <c:v>1993.0</c:v>
                </c:pt>
                <c:pt idx="12">
                  <c:v>1994.0</c:v>
                </c:pt>
                <c:pt idx="13">
                  <c:v>1995.0</c:v>
                </c:pt>
                <c:pt idx="14">
                  <c:v>1996.0</c:v>
                </c:pt>
                <c:pt idx="15">
                  <c:v>1997.0</c:v>
                </c:pt>
                <c:pt idx="16">
                  <c:v>1998.0</c:v>
                </c:pt>
                <c:pt idx="17">
                  <c:v>1999.0</c:v>
                </c:pt>
                <c:pt idx="18">
                  <c:v>2000.0</c:v>
                </c:pt>
                <c:pt idx="19">
                  <c:v>2001.0</c:v>
                </c:pt>
                <c:pt idx="20">
                  <c:v>2002.0</c:v>
                </c:pt>
                <c:pt idx="21">
                  <c:v>2003.0</c:v>
                </c:pt>
                <c:pt idx="22">
                  <c:v>2004.0</c:v>
                </c:pt>
                <c:pt idx="23">
                  <c:v>2005.0</c:v>
                </c:pt>
                <c:pt idx="24">
                  <c:v>2006.0</c:v>
                </c:pt>
                <c:pt idx="25">
                  <c:v>2007.0</c:v>
                </c:pt>
                <c:pt idx="26">
                  <c:v>2008.0</c:v>
                </c:pt>
                <c:pt idx="27">
                  <c:v>2009.0</c:v>
                </c:pt>
                <c:pt idx="28">
                  <c:v>2010.0</c:v>
                </c:pt>
              </c:numCache>
              <c:extLst xmlns:c16r2="http://schemas.microsoft.com/office/drawing/2015/06/chart"/>
            </c:numRef>
          </c:cat>
          <c:val>
            <c:numRef>
              <c:f>'GDP arányos'!$B$21:$AH$21</c:f>
              <c:numCache>
                <c:formatCode>0.0</c:formatCode>
                <c:ptCount val="29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0.0917524722193904</c:v>
                </c:pt>
                <c:pt idx="11">
                  <c:v>0.180368063579742</c:v>
                </c:pt>
                <c:pt idx="12">
                  <c:v>0.63233137829912</c:v>
                </c:pt>
                <c:pt idx="13">
                  <c:v>0.726938718335153</c:v>
                </c:pt>
                <c:pt idx="14">
                  <c:v>2.651972031459528</c:v>
                </c:pt>
                <c:pt idx="15">
                  <c:v>6.74045821756309</c:v>
                </c:pt>
                <c:pt idx="16">
                  <c:v>4.750856312686301</c:v>
                </c:pt>
                <c:pt idx="17">
                  <c:v>7.756466298979715</c:v>
                </c:pt>
                <c:pt idx="18">
                  <c:v>4.674510504244968</c:v>
                </c:pt>
                <c:pt idx="19">
                  <c:v>3.55223775103921</c:v>
                </c:pt>
                <c:pt idx="20">
                  <c:v>4.075563163252942</c:v>
                </c:pt>
                <c:pt idx="21">
                  <c:v>6.098554825254808</c:v>
                </c:pt>
                <c:pt idx="22">
                  <c:v>9.02307405610861</c:v>
                </c:pt>
                <c:pt idx="23">
                  <c:v>11.18869568721928</c:v>
                </c:pt>
                <c:pt idx="24">
                  <c:v>11.86653739207187</c:v>
                </c:pt>
                <c:pt idx="25">
                  <c:v>6.137494994476731</c:v>
                </c:pt>
                <c:pt idx="26">
                  <c:v>2.461692473118785</c:v>
                </c:pt>
                <c:pt idx="27">
                  <c:v>4.951978094418443</c:v>
                </c:pt>
                <c:pt idx="28">
                  <c:v>4.142259692381401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5BC-4B17-8A88-D4EADD982A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6718136"/>
        <c:axId val="-2066714664"/>
      </c:areaChart>
      <c:lineChart>
        <c:grouping val="standard"/>
        <c:varyColors val="0"/>
        <c:ser>
          <c:idx val="1"/>
          <c:order val="5"/>
          <c:tx>
            <c:v>NFL</c:v>
          </c:tx>
          <c:spPr>
            <a:ln w="19050" cap="rnd" cmpd="sng" algn="ctr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none"/>
          </c:marker>
          <c:cat>
            <c:strLit>
              <c:ptCount val="29"/>
              <c:pt idx="0">
                <c:v>1982</c:v>
              </c:pt>
              <c:pt idx="1">
                <c:v>1983</c:v>
              </c:pt>
              <c:pt idx="2">
                <c:v>1984</c:v>
              </c:pt>
              <c:pt idx="3">
                <c:v>1985</c:v>
              </c:pt>
              <c:pt idx="4">
                <c:v>1986</c:v>
              </c:pt>
              <c:pt idx="5">
                <c:v>1987</c:v>
              </c:pt>
              <c:pt idx="6">
                <c:v>1988</c:v>
              </c:pt>
              <c:pt idx="7">
                <c:v>1989</c:v>
              </c:pt>
              <c:pt idx="8">
                <c:v>1990</c:v>
              </c:pt>
              <c:pt idx="9">
                <c:v>1991</c:v>
              </c:pt>
              <c:pt idx="10">
                <c:v>1992</c:v>
              </c:pt>
              <c:pt idx="11">
                <c:v>1993</c:v>
              </c:pt>
              <c:pt idx="12">
                <c:v>1994</c:v>
              </c:pt>
              <c:pt idx="13">
                <c:v>1995</c:v>
              </c:pt>
              <c:pt idx="14">
                <c:v>1996</c:v>
              </c:pt>
              <c:pt idx="15">
                <c:v>1997</c:v>
              </c:pt>
              <c:pt idx="16">
                <c:v>1998</c:v>
              </c:pt>
              <c:pt idx="17">
                <c:v>1999</c:v>
              </c:pt>
              <c:pt idx="18">
                <c:v>2000</c:v>
              </c:pt>
              <c:pt idx="19">
                <c:v>2001</c:v>
              </c:pt>
              <c:pt idx="20">
                <c:v>2002</c:v>
              </c:pt>
              <c:pt idx="21">
                <c:v>2003</c:v>
              </c:pt>
              <c:pt idx="22">
                <c:v>2004</c:v>
              </c:pt>
              <c:pt idx="23">
                <c:v>2005</c:v>
              </c:pt>
              <c:pt idx="24">
                <c:v>2006</c:v>
              </c:pt>
              <c:pt idx="25">
                <c:v>2007</c:v>
              </c:pt>
              <c:pt idx="26">
                <c:v>2008</c:v>
              </c:pt>
              <c:pt idx="27">
                <c:v>2009</c:v>
              </c:pt>
              <c:pt idx="28">
                <c:v>2010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'GDP arányos'!$B$35:$AH$35</c:f>
              <c:numCache>
                <c:formatCode>0.0</c:formatCode>
                <c:ptCount val="29"/>
                <c:pt idx="0">
                  <c:v>35.02176097543141</c:v>
                </c:pt>
                <c:pt idx="1">
                  <c:v>37.72805502656836</c:v>
                </c:pt>
                <c:pt idx="2">
                  <c:v>37.1904592541719</c:v>
                </c:pt>
                <c:pt idx="3">
                  <c:v>44.71191535304715</c:v>
                </c:pt>
                <c:pt idx="4">
                  <c:v>50.27854518736223</c:v>
                </c:pt>
                <c:pt idx="5">
                  <c:v>56.54989603463881</c:v>
                </c:pt>
                <c:pt idx="6">
                  <c:v>52.3203606866042</c:v>
                </c:pt>
                <c:pt idx="7">
                  <c:v>53.44982148588979</c:v>
                </c:pt>
                <c:pt idx="8">
                  <c:v>47.7042467362371</c:v>
                </c:pt>
                <c:pt idx="9">
                  <c:v>51.72598166753393</c:v>
                </c:pt>
                <c:pt idx="10">
                  <c:v>47.9968362388283</c:v>
                </c:pt>
                <c:pt idx="11">
                  <c:v>57.58091198602147</c:v>
                </c:pt>
                <c:pt idx="12">
                  <c:v>63.99024239369501</c:v>
                </c:pt>
                <c:pt idx="13">
                  <c:v>60.79321687431822</c:v>
                </c:pt>
                <c:pt idx="14">
                  <c:v>58.59398368351354</c:v>
                </c:pt>
                <c:pt idx="15">
                  <c:v>64.8684782953614</c:v>
                </c:pt>
                <c:pt idx="16">
                  <c:v>64.37300179185566</c:v>
                </c:pt>
                <c:pt idx="17">
                  <c:v>73.43298901373325</c:v>
                </c:pt>
                <c:pt idx="18">
                  <c:v>70.88051000568845</c:v>
                </c:pt>
                <c:pt idx="19">
                  <c:v>64.77185741873954</c:v>
                </c:pt>
                <c:pt idx="20">
                  <c:v>63.71397362512698</c:v>
                </c:pt>
                <c:pt idx="21">
                  <c:v>76.32179294570146</c:v>
                </c:pt>
                <c:pt idx="22">
                  <c:v>83.86726682257837</c:v>
                </c:pt>
                <c:pt idx="23">
                  <c:v>92.5188052622463</c:v>
                </c:pt>
                <c:pt idx="24">
                  <c:v>100.4706687446574</c:v>
                </c:pt>
                <c:pt idx="25">
                  <c:v>102.1307173369162</c:v>
                </c:pt>
                <c:pt idx="26">
                  <c:v>103.2220075790495</c:v>
                </c:pt>
                <c:pt idx="27">
                  <c:v>115.3077029491983</c:v>
                </c:pt>
                <c:pt idx="28">
                  <c:v>112.1681388237035</c:v>
                </c:pt>
              </c:numCache>
              <c:extLst xmlns:c16r2="http://schemas.microsoft.com/office/drawing/2015/06/chart"/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05BC-4B17-8A88-D4EADD982A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66718136"/>
        <c:axId val="-2066714664"/>
      </c:lineChart>
      <c:catAx>
        <c:axId val="-2066718136"/>
        <c:scaling>
          <c:orientation val="minMax"/>
        </c:scaling>
        <c:delete val="0"/>
        <c:axPos val="b"/>
        <c:numFmt formatCode="General" sourceLinked="1"/>
        <c:majorTickMark val="out"/>
        <c:minorTickMark val="out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066714664"/>
        <c:crossesAt val="-60.0"/>
        <c:auto val="1"/>
        <c:lblAlgn val="ctr"/>
        <c:lblOffset val="100"/>
        <c:tickLblSkip val="4"/>
        <c:tickMarkSkip val="2"/>
        <c:noMultiLvlLbl val="0"/>
      </c:catAx>
      <c:valAx>
        <c:axId val="-2066714664"/>
        <c:scaling>
          <c:orientation val="minMax"/>
          <c:max val="125.0"/>
          <c:min val="-40.0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hu-HU" b="1"/>
                  <a:t>GDP százalékában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06671813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200" b="0" i="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1"/>
          <c:order val="0"/>
          <c:tx>
            <c:strRef>
              <c:f>ábra!$A$67</c:f>
              <c:strCache>
                <c:ptCount val="1"/>
                <c:pt idx="0">
                  <c:v>A nemzetközi tartalékok összértéke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cat>
            <c:numRef>
              <c:f>ábra!$B$66:$W$66</c:f>
              <c:numCache>
                <c:formatCode>General</c:formatCode>
                <c:ptCount val="18"/>
                <c:pt idx="0">
                  <c:v>1993.0</c:v>
                </c:pt>
                <c:pt idx="1">
                  <c:v>1994.0</c:v>
                </c:pt>
                <c:pt idx="2">
                  <c:v>1995.0</c:v>
                </c:pt>
                <c:pt idx="3">
                  <c:v>1996.0</c:v>
                </c:pt>
                <c:pt idx="4">
                  <c:v>1997.0</c:v>
                </c:pt>
                <c:pt idx="5">
                  <c:v>1998.0</c:v>
                </c:pt>
                <c:pt idx="6">
                  <c:v>1999.0</c:v>
                </c:pt>
                <c:pt idx="7">
                  <c:v>2000.0</c:v>
                </c:pt>
                <c:pt idx="8">
                  <c:v>2001.0</c:v>
                </c:pt>
                <c:pt idx="9">
                  <c:v>2002.0</c:v>
                </c:pt>
                <c:pt idx="10">
                  <c:v>2003.0</c:v>
                </c:pt>
                <c:pt idx="11">
                  <c:v>2004.0</c:v>
                </c:pt>
                <c:pt idx="12">
                  <c:v>2005.0</c:v>
                </c:pt>
                <c:pt idx="13">
                  <c:v>2006.0</c:v>
                </c:pt>
                <c:pt idx="14">
                  <c:v>2007.0</c:v>
                </c:pt>
                <c:pt idx="15">
                  <c:v>2008.0</c:v>
                </c:pt>
                <c:pt idx="16">
                  <c:v>2009.0</c:v>
                </c:pt>
                <c:pt idx="17">
                  <c:v>2010.0</c:v>
                </c:pt>
              </c:numCache>
            </c:numRef>
          </c:cat>
          <c:val>
            <c:numRef>
              <c:f>ábra!$B$67:$W$67</c:f>
              <c:numCache>
                <c:formatCode>0.00</c:formatCode>
                <c:ptCount val="18"/>
                <c:pt idx="0">
                  <c:v>-9.86245542536934</c:v>
                </c:pt>
                <c:pt idx="1">
                  <c:v>-13.58059604089624</c:v>
                </c:pt>
                <c:pt idx="2">
                  <c:v>-24.26544384841668</c:v>
                </c:pt>
                <c:pt idx="3">
                  <c:v>-19.16319926028664</c:v>
                </c:pt>
                <c:pt idx="4">
                  <c:v>-16.43794147325934</c:v>
                </c:pt>
                <c:pt idx="5">
                  <c:v>-19.75728155339806</c:v>
                </c:pt>
                <c:pt idx="6">
                  <c:v>-20.62892070130288</c:v>
                </c:pt>
                <c:pt idx="7">
                  <c:v>-22.3414385308621</c:v>
                </c:pt>
                <c:pt idx="8">
                  <c:v>-22.46660453556992</c:v>
                </c:pt>
                <c:pt idx="9">
                  <c:v>-30.22950401632028</c:v>
                </c:pt>
                <c:pt idx="10">
                  <c:v>-28.2873334032952</c:v>
                </c:pt>
                <c:pt idx="11">
                  <c:v>-24.95876469556062</c:v>
                </c:pt>
                <c:pt idx="12">
                  <c:v>-22.7223802567848</c:v>
                </c:pt>
                <c:pt idx="13">
                  <c:v>-20.2654468139938</c:v>
                </c:pt>
                <c:pt idx="14">
                  <c:v>-18.48585954877661</c:v>
                </c:pt>
                <c:pt idx="15">
                  <c:v>-15.73615067386591</c:v>
                </c:pt>
                <c:pt idx="16">
                  <c:v>-20.22602440091381</c:v>
                </c:pt>
                <c:pt idx="17">
                  <c:v>-20.52603613177471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A7C-4626-B769-9046D769BCF6}"/>
            </c:ext>
          </c:extLst>
        </c:ser>
        <c:ser>
          <c:idx val="0"/>
          <c:order val="1"/>
          <c:tx>
            <c:strRef>
              <c:f>ábra!$A$71</c:f>
              <c:strCache>
                <c:ptCount val="1"/>
                <c:pt idx="0">
                  <c:v>Pri. NDL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ábra!$B$66:$W$66</c:f>
              <c:numCache>
                <c:formatCode>General</c:formatCode>
                <c:ptCount val="18"/>
                <c:pt idx="0">
                  <c:v>1993.0</c:v>
                </c:pt>
                <c:pt idx="1">
                  <c:v>1994.0</c:v>
                </c:pt>
                <c:pt idx="2">
                  <c:v>1995.0</c:v>
                </c:pt>
                <c:pt idx="3">
                  <c:v>1996.0</c:v>
                </c:pt>
                <c:pt idx="4">
                  <c:v>1997.0</c:v>
                </c:pt>
                <c:pt idx="5">
                  <c:v>1998.0</c:v>
                </c:pt>
                <c:pt idx="6">
                  <c:v>1999.0</c:v>
                </c:pt>
                <c:pt idx="7">
                  <c:v>2000.0</c:v>
                </c:pt>
                <c:pt idx="8">
                  <c:v>2001.0</c:v>
                </c:pt>
                <c:pt idx="9">
                  <c:v>2002.0</c:v>
                </c:pt>
                <c:pt idx="10">
                  <c:v>2003.0</c:v>
                </c:pt>
                <c:pt idx="11">
                  <c:v>2004.0</c:v>
                </c:pt>
                <c:pt idx="12">
                  <c:v>2005.0</c:v>
                </c:pt>
                <c:pt idx="13">
                  <c:v>2006.0</c:v>
                </c:pt>
                <c:pt idx="14">
                  <c:v>2007.0</c:v>
                </c:pt>
                <c:pt idx="15">
                  <c:v>2008.0</c:v>
                </c:pt>
                <c:pt idx="16">
                  <c:v>2009.0</c:v>
                </c:pt>
                <c:pt idx="17">
                  <c:v>2010.0</c:v>
                </c:pt>
              </c:numCache>
            </c:numRef>
          </c:cat>
          <c:val>
            <c:numRef>
              <c:f>ábra!$B$71:$W$71</c:f>
              <c:numCache>
                <c:formatCode>0.00</c:formatCode>
                <c:ptCount val="18"/>
                <c:pt idx="0">
                  <c:v>-12.396841569027</c:v>
                </c:pt>
                <c:pt idx="1">
                  <c:v>-5.990863606700022</c:v>
                </c:pt>
                <c:pt idx="2">
                  <c:v>2.147430351271847</c:v>
                </c:pt>
                <c:pt idx="3">
                  <c:v>5.210355987055006</c:v>
                </c:pt>
                <c:pt idx="4">
                  <c:v>2.788429196098217</c:v>
                </c:pt>
                <c:pt idx="5">
                  <c:v>1.273097400563733</c:v>
                </c:pt>
                <c:pt idx="6">
                  <c:v>-0.189802155380409</c:v>
                </c:pt>
                <c:pt idx="7">
                  <c:v>-1.241285495664002</c:v>
                </c:pt>
                <c:pt idx="8">
                  <c:v>-4.499844672258465</c:v>
                </c:pt>
                <c:pt idx="9">
                  <c:v>3.023077903863318</c:v>
                </c:pt>
                <c:pt idx="10">
                  <c:v>5.581907860216178</c:v>
                </c:pt>
                <c:pt idx="11">
                  <c:v>6.646780136866106</c:v>
                </c:pt>
                <c:pt idx="12">
                  <c:v>3.176750980241409</c:v>
                </c:pt>
                <c:pt idx="13">
                  <c:v>4.136331421944462</c:v>
                </c:pt>
                <c:pt idx="14">
                  <c:v>4.444974049359176</c:v>
                </c:pt>
                <c:pt idx="15">
                  <c:v>6.57199948981761</c:v>
                </c:pt>
                <c:pt idx="16">
                  <c:v>9.118261799445836</c:v>
                </c:pt>
                <c:pt idx="17">
                  <c:v>8.395807168389527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A7C-4626-B769-9046D769BCF6}"/>
            </c:ext>
          </c:extLst>
        </c:ser>
        <c:ser>
          <c:idx val="4"/>
          <c:order val="2"/>
          <c:tx>
            <c:strRef>
              <c:f>ábra!$A$70</c:f>
              <c:strCache>
                <c:ptCount val="1"/>
                <c:pt idx="0">
                  <c:v>Pub.NDL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numRef>
              <c:f>ábra!$B$66:$W$66</c:f>
              <c:numCache>
                <c:formatCode>General</c:formatCode>
                <c:ptCount val="18"/>
                <c:pt idx="0">
                  <c:v>1993.0</c:v>
                </c:pt>
                <c:pt idx="1">
                  <c:v>1994.0</c:v>
                </c:pt>
                <c:pt idx="2">
                  <c:v>1995.0</c:v>
                </c:pt>
                <c:pt idx="3">
                  <c:v>1996.0</c:v>
                </c:pt>
                <c:pt idx="4">
                  <c:v>1997.0</c:v>
                </c:pt>
                <c:pt idx="5">
                  <c:v>1998.0</c:v>
                </c:pt>
                <c:pt idx="6">
                  <c:v>1999.0</c:v>
                </c:pt>
                <c:pt idx="7">
                  <c:v>2000.0</c:v>
                </c:pt>
                <c:pt idx="8">
                  <c:v>2001.0</c:v>
                </c:pt>
                <c:pt idx="9">
                  <c:v>2002.0</c:v>
                </c:pt>
                <c:pt idx="10">
                  <c:v>2003.0</c:v>
                </c:pt>
                <c:pt idx="11">
                  <c:v>2004.0</c:v>
                </c:pt>
                <c:pt idx="12">
                  <c:v>2005.0</c:v>
                </c:pt>
                <c:pt idx="13">
                  <c:v>2006.0</c:v>
                </c:pt>
                <c:pt idx="14">
                  <c:v>2007.0</c:v>
                </c:pt>
                <c:pt idx="15">
                  <c:v>2008.0</c:v>
                </c:pt>
                <c:pt idx="16">
                  <c:v>2009.0</c:v>
                </c:pt>
                <c:pt idx="17">
                  <c:v>2010.0</c:v>
                </c:pt>
              </c:numCache>
            </c:numRef>
          </c:cat>
          <c:val>
            <c:numRef>
              <c:f>ábra!$B$70:$W$70</c:f>
              <c:numCache>
                <c:formatCode>0.00</c:formatCode>
                <c:ptCount val="18"/>
                <c:pt idx="0">
                  <c:v>2.137035150280183</c:v>
                </c:pt>
                <c:pt idx="1">
                  <c:v>2.982379812921471</c:v>
                </c:pt>
                <c:pt idx="2">
                  <c:v>2.79287073888216</c:v>
                </c:pt>
                <c:pt idx="3">
                  <c:v>1.312991215903837</c:v>
                </c:pt>
                <c:pt idx="4">
                  <c:v>1.51698620921628</c:v>
                </c:pt>
                <c:pt idx="5">
                  <c:v>1.423426244910742</c:v>
                </c:pt>
                <c:pt idx="6">
                  <c:v>1.293228245134308</c:v>
                </c:pt>
                <c:pt idx="7">
                  <c:v>0.7413705152185</c:v>
                </c:pt>
                <c:pt idx="8">
                  <c:v>0.762659210935073</c:v>
                </c:pt>
                <c:pt idx="9">
                  <c:v>1.426749968124442</c:v>
                </c:pt>
                <c:pt idx="10">
                  <c:v>1.446111869031378</c:v>
                </c:pt>
                <c:pt idx="11">
                  <c:v>4.541147569749079</c:v>
                </c:pt>
                <c:pt idx="12">
                  <c:v>5.117244560621189</c:v>
                </c:pt>
                <c:pt idx="13">
                  <c:v>5.654919141807859</c:v>
                </c:pt>
                <c:pt idx="14">
                  <c:v>5.994068424954987</c:v>
                </c:pt>
                <c:pt idx="15">
                  <c:v>4.801666595808001</c:v>
                </c:pt>
                <c:pt idx="16">
                  <c:v>7.343119622806586</c:v>
                </c:pt>
                <c:pt idx="17">
                  <c:v>9.234856535600425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A7C-4626-B769-9046D769BCF6}"/>
            </c:ext>
          </c:extLst>
        </c:ser>
        <c:ser>
          <c:idx val="3"/>
          <c:order val="3"/>
          <c:tx>
            <c:strRef>
              <c:f>ábra!$A$69</c:f>
              <c:strCache>
                <c:ptCount val="1"/>
                <c:pt idx="0">
                  <c:v>NFDI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numRef>
              <c:f>ábra!$B$66:$W$66</c:f>
              <c:numCache>
                <c:formatCode>General</c:formatCode>
                <c:ptCount val="18"/>
                <c:pt idx="0">
                  <c:v>1993.0</c:v>
                </c:pt>
                <c:pt idx="1">
                  <c:v>1994.0</c:v>
                </c:pt>
                <c:pt idx="2">
                  <c:v>1995.0</c:v>
                </c:pt>
                <c:pt idx="3">
                  <c:v>1996.0</c:v>
                </c:pt>
                <c:pt idx="4">
                  <c:v>1997.0</c:v>
                </c:pt>
                <c:pt idx="5">
                  <c:v>1998.0</c:v>
                </c:pt>
                <c:pt idx="6">
                  <c:v>1999.0</c:v>
                </c:pt>
                <c:pt idx="7">
                  <c:v>2000.0</c:v>
                </c:pt>
                <c:pt idx="8">
                  <c:v>2001.0</c:v>
                </c:pt>
                <c:pt idx="9">
                  <c:v>2002.0</c:v>
                </c:pt>
                <c:pt idx="10">
                  <c:v>2003.0</c:v>
                </c:pt>
                <c:pt idx="11">
                  <c:v>2004.0</c:v>
                </c:pt>
                <c:pt idx="12">
                  <c:v>2005.0</c:v>
                </c:pt>
                <c:pt idx="13">
                  <c:v>2006.0</c:v>
                </c:pt>
                <c:pt idx="14">
                  <c:v>2007.0</c:v>
                </c:pt>
                <c:pt idx="15">
                  <c:v>2008.0</c:v>
                </c:pt>
                <c:pt idx="16">
                  <c:v>2009.0</c:v>
                </c:pt>
                <c:pt idx="17">
                  <c:v>2010.0</c:v>
                </c:pt>
              </c:numCache>
            </c:numRef>
          </c:cat>
          <c:val>
            <c:numRef>
              <c:f>ábra!$B$69:$W$69</c:f>
              <c:numCache>
                <c:formatCode>0.00</c:formatCode>
                <c:ptCount val="18"/>
                <c:pt idx="0">
                  <c:v>8.257768721344844</c:v>
                </c:pt>
                <c:pt idx="1">
                  <c:v>9.238633891668467</c:v>
                </c:pt>
                <c:pt idx="2">
                  <c:v>12.12147430351272</c:v>
                </c:pt>
                <c:pt idx="3">
                  <c:v>12.44259516104176</c:v>
                </c:pt>
                <c:pt idx="4">
                  <c:v>12.9297006390851</c:v>
                </c:pt>
                <c:pt idx="5">
                  <c:v>17.98621985593472</c:v>
                </c:pt>
                <c:pt idx="6">
                  <c:v>23.06739585008847</c:v>
                </c:pt>
                <c:pt idx="7">
                  <c:v>30.46250637646648</c:v>
                </c:pt>
                <c:pt idx="8">
                  <c:v>34.2668530599565</c:v>
                </c:pt>
                <c:pt idx="9">
                  <c:v>41.18577075098814</c:v>
                </c:pt>
                <c:pt idx="10">
                  <c:v>39.20558295728828</c:v>
                </c:pt>
                <c:pt idx="11">
                  <c:v>41.2361817862783</c:v>
                </c:pt>
                <c:pt idx="12">
                  <c:v>38.64842008149454</c:v>
                </c:pt>
                <c:pt idx="13">
                  <c:v>43.22981766638748</c:v>
                </c:pt>
                <c:pt idx="14">
                  <c:v>49.8660099565724</c:v>
                </c:pt>
                <c:pt idx="15">
                  <c:v>37.82577271374517</c:v>
                </c:pt>
                <c:pt idx="16">
                  <c:v>48.35901424196759</c:v>
                </c:pt>
                <c:pt idx="17">
                  <c:v>49.69809680224133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A7C-4626-B769-9046D769BCF6}"/>
            </c:ext>
          </c:extLst>
        </c:ser>
        <c:ser>
          <c:idx val="2"/>
          <c:order val="4"/>
          <c:tx>
            <c:strRef>
              <c:f>ábra!$A$68</c:f>
              <c:strCache>
                <c:ptCount val="1"/>
                <c:pt idx="0">
                  <c:v>PE+SD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ábra!$B$66:$W$66</c:f>
              <c:numCache>
                <c:formatCode>General</c:formatCode>
                <c:ptCount val="18"/>
                <c:pt idx="0">
                  <c:v>1993.0</c:v>
                </c:pt>
                <c:pt idx="1">
                  <c:v>1994.0</c:v>
                </c:pt>
                <c:pt idx="2">
                  <c:v>1995.0</c:v>
                </c:pt>
                <c:pt idx="3">
                  <c:v>1996.0</c:v>
                </c:pt>
                <c:pt idx="4">
                  <c:v>1997.0</c:v>
                </c:pt>
                <c:pt idx="5">
                  <c:v>1998.0</c:v>
                </c:pt>
                <c:pt idx="6">
                  <c:v>1999.0</c:v>
                </c:pt>
                <c:pt idx="7">
                  <c:v>2000.0</c:v>
                </c:pt>
                <c:pt idx="8">
                  <c:v>2001.0</c:v>
                </c:pt>
                <c:pt idx="9">
                  <c:v>2002.0</c:v>
                </c:pt>
                <c:pt idx="10">
                  <c:v>2003.0</c:v>
                </c:pt>
                <c:pt idx="11">
                  <c:v>2004.0</c:v>
                </c:pt>
                <c:pt idx="12">
                  <c:v>2005.0</c:v>
                </c:pt>
                <c:pt idx="13">
                  <c:v>2006.0</c:v>
                </c:pt>
                <c:pt idx="14">
                  <c:v>2007.0</c:v>
                </c:pt>
                <c:pt idx="15">
                  <c:v>2008.0</c:v>
                </c:pt>
                <c:pt idx="16">
                  <c:v>2009.0</c:v>
                </c:pt>
                <c:pt idx="17">
                  <c:v>2010.0</c:v>
                </c:pt>
              </c:numCache>
            </c:numRef>
          </c:cat>
          <c:val>
            <c:numRef>
              <c:f>ábra!$B$68:$W$68</c:f>
              <c:numCache>
                <c:formatCode>0.00</c:formatCode>
                <c:ptCount val="18"/>
                <c:pt idx="0">
                  <c:v>2.131940906775344</c:v>
                </c:pt>
                <c:pt idx="1">
                  <c:v>2.16880574287579</c:v>
                </c:pt>
                <c:pt idx="2">
                  <c:v>3.372555805502682</c:v>
                </c:pt>
                <c:pt idx="3">
                  <c:v>4.08383418092156</c:v>
                </c:pt>
                <c:pt idx="4">
                  <c:v>4.391187352842246</c:v>
                </c:pt>
                <c:pt idx="5">
                  <c:v>5.23645474475415</c:v>
                </c:pt>
                <c:pt idx="6">
                  <c:v>1.417082193984237</c:v>
                </c:pt>
                <c:pt idx="7">
                  <c:v>1.006631525250808</c:v>
                </c:pt>
                <c:pt idx="8">
                  <c:v>2.39049394221808</c:v>
                </c:pt>
                <c:pt idx="9">
                  <c:v>1.398699477240852</c:v>
                </c:pt>
                <c:pt idx="10">
                  <c:v>3.63102109350404</c:v>
                </c:pt>
                <c:pt idx="11">
                  <c:v>4.897350412353045</c:v>
                </c:pt>
                <c:pt idx="12">
                  <c:v>1.965095717690473</c:v>
                </c:pt>
                <c:pt idx="13">
                  <c:v>0.690032858707557</c:v>
                </c:pt>
                <c:pt idx="14">
                  <c:v>-0.280690604808813</c:v>
                </c:pt>
                <c:pt idx="15">
                  <c:v>0.245312699289996</c:v>
                </c:pt>
                <c:pt idx="16">
                  <c:v>1.068876683031157</c:v>
                </c:pt>
                <c:pt idx="17">
                  <c:v>0.153125301903198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A7C-4626-B769-9046D769BC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6659864"/>
        <c:axId val="-2066656392"/>
      </c:areaChart>
      <c:lineChart>
        <c:grouping val="standard"/>
        <c:varyColors val="0"/>
        <c:ser>
          <c:idx val="5"/>
          <c:order val="5"/>
          <c:tx>
            <c:strRef>
              <c:f>ábra!$A$64</c:f>
              <c:strCache>
                <c:ptCount val="1"/>
                <c:pt idx="0">
                  <c:v>NFL</c:v>
                </c:pt>
              </c:strCache>
            </c:strRef>
          </c:tx>
          <c:spPr>
            <a:ln w="19050" cap="rnd" cmpd="sng" algn="ctr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none"/>
          </c:marker>
          <c:cat>
            <c:strLit>
              <c:ptCount val="18"/>
              <c:pt idx="0">
                <c:v>1993</c:v>
              </c:pt>
              <c:pt idx="1">
                <c:v>1994</c:v>
              </c:pt>
              <c:pt idx="2">
                <c:v>1995</c:v>
              </c:pt>
              <c:pt idx="3">
                <c:v>1996</c:v>
              </c:pt>
              <c:pt idx="4">
                <c:v>1997</c:v>
              </c:pt>
              <c:pt idx="5">
                <c:v>1998</c:v>
              </c:pt>
              <c:pt idx="6">
                <c:v>1999</c:v>
              </c:pt>
              <c:pt idx="7">
                <c:v>2000</c:v>
              </c:pt>
              <c:pt idx="8">
                <c:v>2001</c:v>
              </c:pt>
              <c:pt idx="9">
                <c:v>2002</c:v>
              </c:pt>
              <c:pt idx="10">
                <c:v>2003</c:v>
              </c:pt>
              <c:pt idx="11">
                <c:v>2004</c:v>
              </c:pt>
              <c:pt idx="12">
                <c:v>2005</c:v>
              </c:pt>
              <c:pt idx="13">
                <c:v>2006</c:v>
              </c:pt>
              <c:pt idx="14">
                <c:v>2007</c:v>
              </c:pt>
              <c:pt idx="15">
                <c:v>2008</c:v>
              </c:pt>
              <c:pt idx="16">
                <c:v>2009</c:v>
              </c:pt>
              <c:pt idx="17">
                <c:v>2010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ábra!$B$64:$W$64</c:f>
              <c:numCache>
                <c:formatCode>0.00</c:formatCode>
                <c:ptCount val="18"/>
                <c:pt idx="0">
                  <c:v>-9.732552215995926</c:v>
                </c:pt>
                <c:pt idx="1">
                  <c:v>-5.18164020013052</c:v>
                </c:pt>
                <c:pt idx="2">
                  <c:v>-3.831112649247274</c:v>
                </c:pt>
                <c:pt idx="3">
                  <c:v>3.886577284635537</c:v>
                </c:pt>
                <c:pt idx="4">
                  <c:v>5.18836192398251</c:v>
                </c:pt>
                <c:pt idx="5">
                  <c:v>6.161916692765405</c:v>
                </c:pt>
                <c:pt idx="6">
                  <c:v>4.958983432523726</c:v>
                </c:pt>
                <c:pt idx="7">
                  <c:v>8.627784390409796</c:v>
                </c:pt>
                <c:pt idx="8">
                  <c:v>10.45355700528115</c:v>
                </c:pt>
                <c:pt idx="9">
                  <c:v>16.80479408389647</c:v>
                </c:pt>
                <c:pt idx="10">
                  <c:v>21.57729037674467</c:v>
                </c:pt>
                <c:pt idx="11">
                  <c:v>32.36269520968591</c:v>
                </c:pt>
                <c:pt idx="12">
                  <c:v>26.18513108326286</c:v>
                </c:pt>
                <c:pt idx="13">
                  <c:v>33.4456542748534</c:v>
                </c:pt>
                <c:pt idx="14">
                  <c:v>41.53850227730114</c:v>
                </c:pt>
                <c:pt idx="15">
                  <c:v>33.70860082479487</c:v>
                </c:pt>
                <c:pt idx="16">
                  <c:v>45.66324794633744</c:v>
                </c:pt>
                <c:pt idx="17">
                  <c:v>46.95584967635978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1A7C-4626-B769-9046D769BC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66659864"/>
        <c:axId val="-2066656392"/>
      </c:lineChart>
      <c:catAx>
        <c:axId val="-2066659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066656392"/>
        <c:crossesAt val="-50.0"/>
        <c:auto val="1"/>
        <c:lblAlgn val="ctr"/>
        <c:lblOffset val="100"/>
        <c:tickLblSkip val="2"/>
        <c:tickMarkSkip val="1"/>
        <c:noMultiLvlLbl val="0"/>
      </c:catAx>
      <c:valAx>
        <c:axId val="-2066656392"/>
        <c:scaling>
          <c:orientation val="minMax"/>
          <c:max val="125.0"/>
          <c:min val="-40.0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dk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hu-HU"/>
                  <a:t>GDP százalékában</a:t>
                </a:r>
              </a:p>
            </c:rich>
          </c:tx>
          <c:layout>
            <c:manualLayout>
              <c:xMode val="edge"/>
              <c:yMode val="edge"/>
              <c:x val="0.0315373807133002"/>
              <c:y val="0.24457245135155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066659864"/>
        <c:crosses val="autoZero"/>
        <c:crossBetween val="between"/>
        <c:majorUnit val="20.0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lt1"/>
    </a:solidFill>
    <a:ln w="25400" cap="flat" cmpd="sng" algn="ctr">
      <a:noFill/>
      <a:prstDash val="solid"/>
      <a:miter lim="800000"/>
    </a:ln>
    <a:effectLst/>
  </c:spPr>
  <c:txPr>
    <a:bodyPr/>
    <a:lstStyle/>
    <a:p>
      <a:pPr>
        <a:defRPr sz="1200">
          <a:solidFill>
            <a:schemeClr val="dk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419034776776736"/>
          <c:y val="0.0285795875426178"/>
          <c:w val="0.888063661887477"/>
          <c:h val="0.787772456622665"/>
        </c:manualLayout>
      </c:layout>
      <c:lineChart>
        <c:grouping val="standard"/>
        <c:varyColors val="0"/>
        <c:ser>
          <c:idx val="2"/>
          <c:order val="0"/>
          <c:tx>
            <c:strRef>
              <c:f>'Magyar hiány'!$A$8</c:f>
              <c:strCache>
                <c:ptCount val="1"/>
                <c:pt idx="0">
                  <c:v>Tervezett hiány</c:v>
                </c:pt>
              </c:strCache>
            </c:strRef>
          </c:tx>
          <c:spPr>
            <a:ln w="38100">
              <a:solidFill>
                <a:schemeClr val="accent4"/>
              </a:solidFill>
              <a:prstDash val="solid"/>
              <a:round/>
            </a:ln>
          </c:spPr>
          <c:marker>
            <c:symbol val="none"/>
          </c:marker>
          <c:dPt>
            <c:idx val="23"/>
            <c:bubble3D val="0"/>
            <c:spPr>
              <a:ln w="38100">
                <a:solidFill>
                  <a:schemeClr val="accent4"/>
                </a:solidFill>
                <a:prstDash val="sysDash"/>
                <a:round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20AB-4066-8EAB-BAA3B600D607}"/>
              </c:ext>
            </c:extLst>
          </c:dPt>
          <c:dPt>
            <c:idx val="24"/>
            <c:bubble3D val="0"/>
            <c:spPr>
              <a:ln w="38100">
                <a:solidFill>
                  <a:schemeClr val="accent4"/>
                </a:solidFill>
                <a:prstDash val="sysDash"/>
                <a:round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20AB-4066-8EAB-BAA3B600D607}"/>
              </c:ext>
            </c:extLst>
          </c:dPt>
          <c:cat>
            <c:strRef>
              <c:f>'Magyar hiány'!$B$5:$Z$5</c:f>
              <c:strCache>
                <c:ptCount val="25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2018*</c:v>
                </c:pt>
                <c:pt idx="24">
                  <c:v>2019*</c:v>
                </c:pt>
              </c:strCache>
            </c:strRef>
          </c:cat>
          <c:val>
            <c:numRef>
              <c:f>'Magyar hiány'!$B$8:$Z$8</c:f>
              <c:numCache>
                <c:formatCode>General</c:formatCode>
                <c:ptCount val="25"/>
                <c:pt idx="4">
                  <c:v>3.2</c:v>
                </c:pt>
                <c:pt idx="5">
                  <c:v>3.0</c:v>
                </c:pt>
                <c:pt idx="6">
                  <c:v>3.1</c:v>
                </c:pt>
                <c:pt idx="7">
                  <c:v>2.8</c:v>
                </c:pt>
                <c:pt idx="8">
                  <c:v>3.0</c:v>
                </c:pt>
                <c:pt idx="9">
                  <c:v>3.8</c:v>
                </c:pt>
                <c:pt idx="10">
                  <c:v>3.6</c:v>
                </c:pt>
                <c:pt idx="11">
                  <c:v>8.0</c:v>
                </c:pt>
                <c:pt idx="12">
                  <c:v>6.5</c:v>
                </c:pt>
                <c:pt idx="13">
                  <c:v>4.1</c:v>
                </c:pt>
                <c:pt idx="14">
                  <c:v>2.5</c:v>
                </c:pt>
                <c:pt idx="15">
                  <c:v>3.2</c:v>
                </c:pt>
                <c:pt idx="16">
                  <c:v>2.4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2.4</c:v>
                </c:pt>
                <c:pt idx="21">
                  <c:v>2.0</c:v>
                </c:pt>
                <c:pt idx="22">
                  <c:v>2.4</c:v>
                </c:pt>
                <c:pt idx="23">
                  <c:v>2.4</c:v>
                </c:pt>
                <c:pt idx="24">
                  <c:v>1.8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20AB-4066-8EAB-BAA3B600D607}"/>
            </c:ext>
          </c:extLst>
        </c:ser>
        <c:ser>
          <c:idx val="3"/>
          <c:order val="1"/>
          <c:tx>
            <c:strRef>
              <c:f>'Magyar hiány'!$A$7</c:f>
              <c:strCache>
                <c:ptCount val="1"/>
                <c:pt idx="0">
                  <c:v>Tényleges hiány</c:v>
                </c:pt>
              </c:strCache>
            </c:strRef>
          </c:tx>
          <c:spPr>
            <a:ln w="38100">
              <a:solidFill>
                <a:srgbClr val="DDA41B"/>
              </a:solidFill>
              <a:prstDash val="solid"/>
              <a:round/>
            </a:ln>
          </c:spPr>
          <c:marker>
            <c:symbol val="none"/>
          </c:marker>
          <c:dPt>
            <c:idx val="23"/>
            <c:bubble3D val="0"/>
            <c:spPr>
              <a:ln w="38100">
                <a:solidFill>
                  <a:srgbClr val="DDA41B"/>
                </a:solidFill>
                <a:prstDash val="sysDash"/>
                <a:round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0AB-4066-8EAB-BAA3B600D607}"/>
              </c:ext>
            </c:extLst>
          </c:dPt>
          <c:dPt>
            <c:idx val="24"/>
            <c:bubble3D val="0"/>
            <c:spPr>
              <a:ln w="38100">
                <a:solidFill>
                  <a:srgbClr val="DDA41B"/>
                </a:solidFill>
                <a:prstDash val="sysDash"/>
                <a:round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0AB-4066-8EAB-BAA3B600D607}"/>
              </c:ext>
            </c:extLst>
          </c:dPt>
          <c:cat>
            <c:strRef>
              <c:f>'Magyar hiány'!$B$5:$Z$5</c:f>
              <c:strCache>
                <c:ptCount val="25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2018*</c:v>
                </c:pt>
                <c:pt idx="24">
                  <c:v>2019*</c:v>
                </c:pt>
              </c:strCache>
            </c:strRef>
          </c:cat>
          <c:val>
            <c:numRef>
              <c:f>'Magyar hiány'!$B$7:$Z$7</c:f>
              <c:numCache>
                <c:formatCode>General</c:formatCode>
                <c:ptCount val="25"/>
                <c:pt idx="0">
                  <c:v>8.6</c:v>
                </c:pt>
                <c:pt idx="1">
                  <c:v>4.4</c:v>
                </c:pt>
                <c:pt idx="2">
                  <c:v>5.5</c:v>
                </c:pt>
                <c:pt idx="3">
                  <c:v>7.4</c:v>
                </c:pt>
                <c:pt idx="4">
                  <c:v>5.1</c:v>
                </c:pt>
                <c:pt idx="5">
                  <c:v>3.0</c:v>
                </c:pt>
                <c:pt idx="6">
                  <c:v>4.0</c:v>
                </c:pt>
                <c:pt idx="7">
                  <c:v>8.8</c:v>
                </c:pt>
                <c:pt idx="8">
                  <c:v>7.1</c:v>
                </c:pt>
                <c:pt idx="9">
                  <c:v>6.5</c:v>
                </c:pt>
                <c:pt idx="10">
                  <c:v>7.8</c:v>
                </c:pt>
                <c:pt idx="11">
                  <c:v>9.3</c:v>
                </c:pt>
                <c:pt idx="12">
                  <c:v>5.0</c:v>
                </c:pt>
                <c:pt idx="13">
                  <c:v>3.7</c:v>
                </c:pt>
                <c:pt idx="14">
                  <c:v>4.5</c:v>
                </c:pt>
                <c:pt idx="15">
                  <c:v>4.5</c:v>
                </c:pt>
                <c:pt idx="16">
                  <c:v>5.4</c:v>
                </c:pt>
                <c:pt idx="17">
                  <c:v>2.4</c:v>
                </c:pt>
                <c:pt idx="18">
                  <c:v>2.6</c:v>
                </c:pt>
                <c:pt idx="19">
                  <c:v>2.6</c:v>
                </c:pt>
                <c:pt idx="20">
                  <c:v>1.9</c:v>
                </c:pt>
                <c:pt idx="21">
                  <c:v>1.7</c:v>
                </c:pt>
                <c:pt idx="22">
                  <c:v>2.0</c:v>
                </c:pt>
                <c:pt idx="23">
                  <c:v>2.0</c:v>
                </c:pt>
                <c:pt idx="24">
                  <c:v>1.6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A-20AB-4066-8EAB-BAA3B600D6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64292376"/>
        <c:axId val="-2064288536"/>
      </c:lineChart>
      <c:valAx>
        <c:axId val="-2064288536"/>
        <c:scaling>
          <c:orientation val="minMax"/>
          <c:max val="10.0"/>
          <c:min val="0.0"/>
        </c:scaling>
        <c:delete val="0"/>
        <c:axPos val="l"/>
        <c:majorGridlines>
          <c:spPr>
            <a:ln w="9528">
              <a:solidFill>
                <a:srgbClr val="D9D9D9"/>
              </a:solidFill>
              <a:prstDash val="solid"/>
              <a:round/>
            </a:ln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</c:spPr>
        <c:crossAx val="-2064292376"/>
        <c:crosses val="autoZero"/>
        <c:crossBetween val="between"/>
      </c:valAx>
      <c:catAx>
        <c:axId val="-2064292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8">
            <a:solidFill>
              <a:srgbClr val="000000">
                <a:alpha val="50000"/>
              </a:srgbClr>
            </a:solidFill>
            <a:prstDash val="solid"/>
            <a:round/>
          </a:ln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-2064288536"/>
        <c:crosses val="autoZero"/>
        <c:auto val="1"/>
        <c:lblAlgn val="ctr"/>
        <c:lblOffset val="100"/>
        <c:noMultiLvlLbl val="0"/>
      </c:catAx>
      <c:spPr>
        <a:solidFill>
          <a:srgbClr val="FFFFFF"/>
        </a:solidFill>
        <a:ln>
          <a:noFill/>
        </a:ln>
      </c:spPr>
    </c:plotArea>
    <c:legend>
      <c:legendPos val="r"/>
      <c:layout>
        <c:manualLayout>
          <c:xMode val="edge"/>
          <c:yMode val="edge"/>
          <c:x val="0.0192560468402988"/>
          <c:y val="0.956150985995348"/>
          <c:w val="0.893107902540327"/>
          <c:h val="0.0438490140046522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8">
      <a:noFill/>
      <a:prstDash val="solid"/>
      <a:round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hu-HU" sz="1400" b="0" i="0" u="none" strike="noStrike" kern="1200" baseline="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5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5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EF0DF7-7598-2540-82ED-BD184B70FEA9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03441FA6-1D90-5545-8800-658CDBA9ED16}">
      <dgm:prSet phldrT="[Szöveg]"/>
      <dgm:spPr>
        <a:solidFill>
          <a:srgbClr val="42A5F5"/>
        </a:solidFill>
      </dgm:spPr>
      <dgm:t>
        <a:bodyPr/>
        <a:lstStyle/>
        <a:p>
          <a:endParaRPr lang="hu-HU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738267-B1C1-5640-A4C2-647A4CB5550C}" type="parTrans" cxnId="{251FD898-C5AB-6F4E-BB72-716BBAADDACC}">
      <dgm:prSet/>
      <dgm:spPr/>
      <dgm:t>
        <a:bodyPr/>
        <a:lstStyle/>
        <a:p>
          <a:endParaRPr lang="hu-HU"/>
        </a:p>
      </dgm:t>
    </dgm:pt>
    <dgm:pt modelId="{007CC99F-6A9C-1D4F-AF9B-13BB1F5F45B4}" type="sibTrans" cxnId="{251FD898-C5AB-6F4E-BB72-716BBAADDACC}">
      <dgm:prSet/>
      <dgm:spPr/>
      <dgm:t>
        <a:bodyPr/>
        <a:lstStyle/>
        <a:p>
          <a:endParaRPr lang="hu-HU"/>
        </a:p>
      </dgm:t>
    </dgm:pt>
    <dgm:pt modelId="{A2E9B150-B41C-834F-963C-29D4CA800DAB}">
      <dgm:prSet phldrT="[Szöveg]"/>
      <dgm:spPr>
        <a:solidFill>
          <a:srgbClr val="0D47A1">
            <a:alpha val="50000"/>
          </a:srgbClr>
        </a:solidFill>
      </dgm:spPr>
      <dgm:t>
        <a:bodyPr/>
        <a:lstStyle/>
        <a:p>
          <a:endParaRPr lang="hu-HU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D1CA64-8194-9B49-97A6-A3ACE0EAE302}" type="parTrans" cxnId="{7A54926F-CDF9-B844-9AB5-1C0796D07601}">
      <dgm:prSet/>
      <dgm:spPr/>
      <dgm:t>
        <a:bodyPr/>
        <a:lstStyle/>
        <a:p>
          <a:endParaRPr lang="hu-HU"/>
        </a:p>
      </dgm:t>
    </dgm:pt>
    <dgm:pt modelId="{28C1A401-D807-A146-9358-CFBB39396922}" type="sibTrans" cxnId="{7A54926F-CDF9-B844-9AB5-1C0796D07601}">
      <dgm:prSet/>
      <dgm:spPr/>
      <dgm:t>
        <a:bodyPr/>
        <a:lstStyle/>
        <a:p>
          <a:endParaRPr lang="hu-HU"/>
        </a:p>
      </dgm:t>
    </dgm:pt>
    <dgm:pt modelId="{23E533B8-1A20-3248-976C-CEC0561B99D7}">
      <dgm:prSet phldrT="[Szöveg]"/>
      <dgm:spPr>
        <a:solidFill>
          <a:srgbClr val="002060">
            <a:alpha val="69804"/>
          </a:srgbClr>
        </a:solidFill>
      </dgm:spPr>
      <dgm:t>
        <a:bodyPr/>
        <a:lstStyle/>
        <a:p>
          <a:endParaRPr lang="hu-HU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A8F99F-102D-4947-AAF1-C87E6C971E7C}" type="parTrans" cxnId="{89150CF4-F8A7-4B46-BAA8-D5389A00F350}">
      <dgm:prSet/>
      <dgm:spPr/>
      <dgm:t>
        <a:bodyPr/>
        <a:lstStyle/>
        <a:p>
          <a:endParaRPr lang="hu-HU"/>
        </a:p>
      </dgm:t>
    </dgm:pt>
    <dgm:pt modelId="{AA036DD1-F856-224E-A16C-09C823A7545A}" type="sibTrans" cxnId="{89150CF4-F8A7-4B46-BAA8-D5389A00F350}">
      <dgm:prSet/>
      <dgm:spPr/>
      <dgm:t>
        <a:bodyPr/>
        <a:lstStyle/>
        <a:p>
          <a:endParaRPr lang="hu-HU"/>
        </a:p>
      </dgm:t>
    </dgm:pt>
    <dgm:pt modelId="{DEB31820-CF94-DF42-A777-E91252ED2D23}">
      <dgm:prSet phldrT="[Szöveg]"/>
      <dgm:spPr>
        <a:solidFill>
          <a:srgbClr val="90CAF9">
            <a:alpha val="50000"/>
          </a:srgbClr>
        </a:solidFill>
      </dgm:spPr>
      <dgm:t>
        <a:bodyPr/>
        <a:lstStyle/>
        <a:p>
          <a:endParaRPr lang="hu-HU" dirty="0"/>
        </a:p>
      </dgm:t>
    </dgm:pt>
    <dgm:pt modelId="{AB4BA305-CE34-DF43-BCAB-F59F8FD6AC6E}" type="parTrans" cxnId="{72CFDF9A-B51C-1042-ACB5-22931BDAF629}">
      <dgm:prSet/>
      <dgm:spPr/>
      <dgm:t>
        <a:bodyPr/>
        <a:lstStyle/>
        <a:p>
          <a:endParaRPr lang="hu-HU"/>
        </a:p>
      </dgm:t>
    </dgm:pt>
    <dgm:pt modelId="{58400ECF-E668-8543-AEC8-40AD88F89B12}" type="sibTrans" cxnId="{72CFDF9A-B51C-1042-ACB5-22931BDAF629}">
      <dgm:prSet/>
      <dgm:spPr/>
      <dgm:t>
        <a:bodyPr/>
        <a:lstStyle/>
        <a:p>
          <a:endParaRPr lang="hu-HU"/>
        </a:p>
      </dgm:t>
    </dgm:pt>
    <dgm:pt modelId="{D48ACD91-7F62-4B4E-8E06-F787C2C33151}" type="pres">
      <dgm:prSet presAssocID="{BEEF0DF7-7598-2540-82ED-BD184B70FEA9}" presName="compositeShape" presStyleCnt="0">
        <dgm:presLayoutVars>
          <dgm:chMax val="7"/>
          <dgm:dir/>
          <dgm:resizeHandles val="exact"/>
        </dgm:presLayoutVars>
      </dgm:prSet>
      <dgm:spPr/>
    </dgm:pt>
    <dgm:pt modelId="{240E4341-27D1-B349-B182-1128B8B642CC}" type="pres">
      <dgm:prSet presAssocID="{03441FA6-1D90-5545-8800-658CDBA9ED16}" presName="circ1" presStyleLbl="vennNode1" presStyleIdx="0" presStyleCnt="4"/>
      <dgm:spPr/>
      <dgm:t>
        <a:bodyPr/>
        <a:lstStyle/>
        <a:p>
          <a:endParaRPr lang="en-US"/>
        </a:p>
      </dgm:t>
    </dgm:pt>
    <dgm:pt modelId="{39A72572-1737-B54B-A150-770850C06697}" type="pres">
      <dgm:prSet presAssocID="{03441FA6-1D90-5545-8800-658CDBA9ED1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8ADDE1-9E03-854D-B369-4E86070602D5}" type="pres">
      <dgm:prSet presAssocID="{A2E9B150-B41C-834F-963C-29D4CA800DAB}" presName="circ2" presStyleLbl="vennNode1" presStyleIdx="1" presStyleCnt="4"/>
      <dgm:spPr/>
      <dgm:t>
        <a:bodyPr/>
        <a:lstStyle/>
        <a:p>
          <a:endParaRPr lang="en-US"/>
        </a:p>
      </dgm:t>
    </dgm:pt>
    <dgm:pt modelId="{9051CCAD-3812-2642-9DB6-8FB5B5CDA95D}" type="pres">
      <dgm:prSet presAssocID="{A2E9B150-B41C-834F-963C-29D4CA800DA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69FAC2-92AE-8C4C-8E15-76D00F293A95}" type="pres">
      <dgm:prSet presAssocID="{23E533B8-1A20-3248-976C-CEC0561B99D7}" presName="circ3" presStyleLbl="vennNode1" presStyleIdx="2" presStyleCnt="4"/>
      <dgm:spPr/>
      <dgm:t>
        <a:bodyPr/>
        <a:lstStyle/>
        <a:p>
          <a:endParaRPr lang="en-US"/>
        </a:p>
      </dgm:t>
    </dgm:pt>
    <dgm:pt modelId="{B762B76E-3351-9847-ACA2-AB859F0E5710}" type="pres">
      <dgm:prSet presAssocID="{23E533B8-1A20-3248-976C-CEC0561B99D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40FB47-F474-7549-B654-A75614D726C7}" type="pres">
      <dgm:prSet presAssocID="{DEB31820-CF94-DF42-A777-E91252ED2D23}" presName="circ4" presStyleLbl="vennNode1" presStyleIdx="3" presStyleCnt="4"/>
      <dgm:spPr/>
      <dgm:t>
        <a:bodyPr/>
        <a:lstStyle/>
        <a:p>
          <a:endParaRPr lang="en-US"/>
        </a:p>
      </dgm:t>
    </dgm:pt>
    <dgm:pt modelId="{39D70489-9696-6140-B62D-430860CB5AFC}" type="pres">
      <dgm:prSet presAssocID="{DEB31820-CF94-DF42-A777-E91252ED2D23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5A3447-4C31-1849-842C-E749E2547E2B}" type="presOf" srcId="{DEB31820-CF94-DF42-A777-E91252ED2D23}" destId="{9040FB47-F474-7549-B654-A75614D726C7}" srcOrd="0" destOrd="0" presId="urn:microsoft.com/office/officeart/2005/8/layout/venn1"/>
    <dgm:cxn modelId="{75310500-E210-284B-A049-86633E53379D}" type="presOf" srcId="{A2E9B150-B41C-834F-963C-29D4CA800DAB}" destId="{9051CCAD-3812-2642-9DB6-8FB5B5CDA95D}" srcOrd="1" destOrd="0" presId="urn:microsoft.com/office/officeart/2005/8/layout/venn1"/>
    <dgm:cxn modelId="{7A54926F-CDF9-B844-9AB5-1C0796D07601}" srcId="{BEEF0DF7-7598-2540-82ED-BD184B70FEA9}" destId="{A2E9B150-B41C-834F-963C-29D4CA800DAB}" srcOrd="1" destOrd="0" parTransId="{C1D1CA64-8194-9B49-97A6-A3ACE0EAE302}" sibTransId="{28C1A401-D807-A146-9358-CFBB39396922}"/>
    <dgm:cxn modelId="{251FD898-C5AB-6F4E-BB72-716BBAADDACC}" srcId="{BEEF0DF7-7598-2540-82ED-BD184B70FEA9}" destId="{03441FA6-1D90-5545-8800-658CDBA9ED16}" srcOrd="0" destOrd="0" parTransId="{41738267-B1C1-5640-A4C2-647A4CB5550C}" sibTransId="{007CC99F-6A9C-1D4F-AF9B-13BB1F5F45B4}"/>
    <dgm:cxn modelId="{C03CB00E-B18D-3D4F-8B2D-41AF31E4EA7F}" type="presOf" srcId="{23E533B8-1A20-3248-976C-CEC0561B99D7}" destId="{B762B76E-3351-9847-ACA2-AB859F0E5710}" srcOrd="1" destOrd="0" presId="urn:microsoft.com/office/officeart/2005/8/layout/venn1"/>
    <dgm:cxn modelId="{7A2F6005-3D33-EC41-BC9C-BEBB3C9E2C92}" type="presOf" srcId="{BEEF0DF7-7598-2540-82ED-BD184B70FEA9}" destId="{D48ACD91-7F62-4B4E-8E06-F787C2C33151}" srcOrd="0" destOrd="0" presId="urn:microsoft.com/office/officeart/2005/8/layout/venn1"/>
    <dgm:cxn modelId="{B8675289-1349-2C40-BAB1-4C45DDF659B9}" type="presOf" srcId="{DEB31820-CF94-DF42-A777-E91252ED2D23}" destId="{39D70489-9696-6140-B62D-430860CB5AFC}" srcOrd="1" destOrd="0" presId="urn:microsoft.com/office/officeart/2005/8/layout/venn1"/>
    <dgm:cxn modelId="{9DB8385B-2AAC-6B48-9957-A877A7A9FF4A}" type="presOf" srcId="{03441FA6-1D90-5545-8800-658CDBA9ED16}" destId="{39A72572-1737-B54B-A150-770850C06697}" srcOrd="1" destOrd="0" presId="urn:microsoft.com/office/officeart/2005/8/layout/venn1"/>
    <dgm:cxn modelId="{725B6EBC-102C-A44B-80F5-F7830FDF9C6E}" type="presOf" srcId="{03441FA6-1D90-5545-8800-658CDBA9ED16}" destId="{240E4341-27D1-B349-B182-1128B8B642CC}" srcOrd="0" destOrd="0" presId="urn:microsoft.com/office/officeart/2005/8/layout/venn1"/>
    <dgm:cxn modelId="{7A273125-012D-5D49-87A1-463C6D0F2BB1}" type="presOf" srcId="{A2E9B150-B41C-834F-963C-29D4CA800DAB}" destId="{128ADDE1-9E03-854D-B369-4E86070602D5}" srcOrd="0" destOrd="0" presId="urn:microsoft.com/office/officeart/2005/8/layout/venn1"/>
    <dgm:cxn modelId="{44C7CB25-7057-0A48-BEB2-C74030B25954}" type="presOf" srcId="{23E533B8-1A20-3248-976C-CEC0561B99D7}" destId="{C069FAC2-92AE-8C4C-8E15-76D00F293A95}" srcOrd="0" destOrd="0" presId="urn:microsoft.com/office/officeart/2005/8/layout/venn1"/>
    <dgm:cxn modelId="{72CFDF9A-B51C-1042-ACB5-22931BDAF629}" srcId="{BEEF0DF7-7598-2540-82ED-BD184B70FEA9}" destId="{DEB31820-CF94-DF42-A777-E91252ED2D23}" srcOrd="3" destOrd="0" parTransId="{AB4BA305-CE34-DF43-BCAB-F59F8FD6AC6E}" sibTransId="{58400ECF-E668-8543-AEC8-40AD88F89B12}"/>
    <dgm:cxn modelId="{89150CF4-F8A7-4B46-BAA8-D5389A00F350}" srcId="{BEEF0DF7-7598-2540-82ED-BD184B70FEA9}" destId="{23E533B8-1A20-3248-976C-CEC0561B99D7}" srcOrd="2" destOrd="0" parTransId="{8EA8F99F-102D-4947-AAF1-C87E6C971E7C}" sibTransId="{AA036DD1-F856-224E-A16C-09C823A7545A}"/>
    <dgm:cxn modelId="{8CF70792-F2DE-BD4C-9EBA-95FD5A974CEF}" type="presParOf" srcId="{D48ACD91-7F62-4B4E-8E06-F787C2C33151}" destId="{240E4341-27D1-B349-B182-1128B8B642CC}" srcOrd="0" destOrd="0" presId="urn:microsoft.com/office/officeart/2005/8/layout/venn1"/>
    <dgm:cxn modelId="{381C69A6-BA45-484B-A8D3-D03BEE31A38B}" type="presParOf" srcId="{D48ACD91-7F62-4B4E-8E06-F787C2C33151}" destId="{39A72572-1737-B54B-A150-770850C06697}" srcOrd="1" destOrd="0" presId="urn:microsoft.com/office/officeart/2005/8/layout/venn1"/>
    <dgm:cxn modelId="{01080EA6-3340-4A4B-939D-7224B42A8E2D}" type="presParOf" srcId="{D48ACD91-7F62-4B4E-8E06-F787C2C33151}" destId="{128ADDE1-9E03-854D-B369-4E86070602D5}" srcOrd="2" destOrd="0" presId="urn:microsoft.com/office/officeart/2005/8/layout/venn1"/>
    <dgm:cxn modelId="{0FFDAD4A-B526-714A-B295-22A574E2A476}" type="presParOf" srcId="{D48ACD91-7F62-4B4E-8E06-F787C2C33151}" destId="{9051CCAD-3812-2642-9DB6-8FB5B5CDA95D}" srcOrd="3" destOrd="0" presId="urn:microsoft.com/office/officeart/2005/8/layout/venn1"/>
    <dgm:cxn modelId="{6FBD9078-D225-2F4F-923A-66E3D970E597}" type="presParOf" srcId="{D48ACD91-7F62-4B4E-8E06-F787C2C33151}" destId="{C069FAC2-92AE-8C4C-8E15-76D00F293A95}" srcOrd="4" destOrd="0" presId="urn:microsoft.com/office/officeart/2005/8/layout/venn1"/>
    <dgm:cxn modelId="{05B9587C-C236-D841-8A97-4E4913F9783B}" type="presParOf" srcId="{D48ACD91-7F62-4B4E-8E06-F787C2C33151}" destId="{B762B76E-3351-9847-ACA2-AB859F0E5710}" srcOrd="5" destOrd="0" presId="urn:microsoft.com/office/officeart/2005/8/layout/venn1"/>
    <dgm:cxn modelId="{17E3539C-A3D7-9047-B17B-462F4940BB4E}" type="presParOf" srcId="{D48ACD91-7F62-4B4E-8E06-F787C2C33151}" destId="{9040FB47-F474-7549-B654-A75614D726C7}" srcOrd="6" destOrd="0" presId="urn:microsoft.com/office/officeart/2005/8/layout/venn1"/>
    <dgm:cxn modelId="{E7DB3AA8-382F-3640-8657-71028E958397}" type="presParOf" srcId="{D48ACD91-7F62-4B4E-8E06-F787C2C33151}" destId="{39D70489-9696-6140-B62D-430860CB5AFC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EF0DF7-7598-2540-82ED-BD184B70FEA9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03441FA6-1D90-5545-8800-658CDBA9ED16}">
      <dgm:prSet phldrT="[Szöveg]"/>
      <dgm:spPr>
        <a:solidFill>
          <a:srgbClr val="00B0F0"/>
        </a:solidFill>
      </dgm:spPr>
      <dgm:t>
        <a:bodyPr/>
        <a:lstStyle/>
        <a:p>
          <a:endParaRPr lang="hu-HU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738267-B1C1-5640-A4C2-647A4CB5550C}" type="parTrans" cxnId="{251FD898-C5AB-6F4E-BB72-716BBAADDACC}">
      <dgm:prSet/>
      <dgm:spPr/>
      <dgm:t>
        <a:bodyPr/>
        <a:lstStyle/>
        <a:p>
          <a:endParaRPr lang="hu-HU"/>
        </a:p>
      </dgm:t>
    </dgm:pt>
    <dgm:pt modelId="{007CC99F-6A9C-1D4F-AF9B-13BB1F5F45B4}" type="sibTrans" cxnId="{251FD898-C5AB-6F4E-BB72-716BBAADDACC}">
      <dgm:prSet/>
      <dgm:spPr/>
      <dgm:t>
        <a:bodyPr/>
        <a:lstStyle/>
        <a:p>
          <a:endParaRPr lang="hu-HU"/>
        </a:p>
      </dgm:t>
    </dgm:pt>
    <dgm:pt modelId="{A2E9B150-B41C-834F-963C-29D4CA800DAB}">
      <dgm:prSet phldrT="[Szöveg]"/>
      <dgm:spPr>
        <a:solidFill>
          <a:srgbClr val="0D47A1">
            <a:alpha val="50000"/>
          </a:srgbClr>
        </a:solidFill>
      </dgm:spPr>
      <dgm:t>
        <a:bodyPr/>
        <a:lstStyle/>
        <a:p>
          <a:endParaRPr lang="hu-HU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D1CA64-8194-9B49-97A6-A3ACE0EAE302}" type="parTrans" cxnId="{7A54926F-CDF9-B844-9AB5-1C0796D07601}">
      <dgm:prSet/>
      <dgm:spPr/>
      <dgm:t>
        <a:bodyPr/>
        <a:lstStyle/>
        <a:p>
          <a:endParaRPr lang="hu-HU"/>
        </a:p>
      </dgm:t>
    </dgm:pt>
    <dgm:pt modelId="{28C1A401-D807-A146-9358-CFBB39396922}" type="sibTrans" cxnId="{7A54926F-CDF9-B844-9AB5-1C0796D07601}">
      <dgm:prSet/>
      <dgm:spPr/>
      <dgm:t>
        <a:bodyPr/>
        <a:lstStyle/>
        <a:p>
          <a:endParaRPr lang="hu-HU"/>
        </a:p>
      </dgm:t>
    </dgm:pt>
    <dgm:pt modelId="{23E533B8-1A20-3248-976C-CEC0561B99D7}">
      <dgm:prSet phldrT="[Szöveg]"/>
      <dgm:spPr>
        <a:solidFill>
          <a:srgbClr val="002060">
            <a:alpha val="69804"/>
          </a:srgbClr>
        </a:solidFill>
      </dgm:spPr>
      <dgm:t>
        <a:bodyPr/>
        <a:lstStyle/>
        <a:p>
          <a:endParaRPr lang="hu-HU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A8F99F-102D-4947-AAF1-C87E6C971E7C}" type="parTrans" cxnId="{89150CF4-F8A7-4B46-BAA8-D5389A00F350}">
      <dgm:prSet/>
      <dgm:spPr/>
      <dgm:t>
        <a:bodyPr/>
        <a:lstStyle/>
        <a:p>
          <a:endParaRPr lang="hu-HU"/>
        </a:p>
      </dgm:t>
    </dgm:pt>
    <dgm:pt modelId="{AA036DD1-F856-224E-A16C-09C823A7545A}" type="sibTrans" cxnId="{89150CF4-F8A7-4B46-BAA8-D5389A00F350}">
      <dgm:prSet/>
      <dgm:spPr/>
      <dgm:t>
        <a:bodyPr/>
        <a:lstStyle/>
        <a:p>
          <a:endParaRPr lang="hu-HU"/>
        </a:p>
      </dgm:t>
    </dgm:pt>
    <dgm:pt modelId="{DEB31820-CF94-DF42-A777-E91252ED2D23}">
      <dgm:prSet phldrT="[Szöveg]"/>
      <dgm:spPr>
        <a:solidFill>
          <a:srgbClr val="90CAF9">
            <a:alpha val="50000"/>
          </a:srgbClr>
        </a:solidFill>
      </dgm:spPr>
      <dgm:t>
        <a:bodyPr/>
        <a:lstStyle/>
        <a:p>
          <a:endParaRPr lang="hu-HU" dirty="0"/>
        </a:p>
      </dgm:t>
    </dgm:pt>
    <dgm:pt modelId="{AB4BA305-CE34-DF43-BCAB-F59F8FD6AC6E}" type="parTrans" cxnId="{72CFDF9A-B51C-1042-ACB5-22931BDAF629}">
      <dgm:prSet/>
      <dgm:spPr/>
      <dgm:t>
        <a:bodyPr/>
        <a:lstStyle/>
        <a:p>
          <a:endParaRPr lang="hu-HU"/>
        </a:p>
      </dgm:t>
    </dgm:pt>
    <dgm:pt modelId="{58400ECF-E668-8543-AEC8-40AD88F89B12}" type="sibTrans" cxnId="{72CFDF9A-B51C-1042-ACB5-22931BDAF629}">
      <dgm:prSet/>
      <dgm:spPr/>
      <dgm:t>
        <a:bodyPr/>
        <a:lstStyle/>
        <a:p>
          <a:endParaRPr lang="hu-HU"/>
        </a:p>
      </dgm:t>
    </dgm:pt>
    <dgm:pt modelId="{D48ACD91-7F62-4B4E-8E06-F787C2C33151}" type="pres">
      <dgm:prSet presAssocID="{BEEF0DF7-7598-2540-82ED-BD184B70FEA9}" presName="compositeShape" presStyleCnt="0">
        <dgm:presLayoutVars>
          <dgm:chMax val="7"/>
          <dgm:dir/>
          <dgm:resizeHandles val="exact"/>
        </dgm:presLayoutVars>
      </dgm:prSet>
      <dgm:spPr/>
    </dgm:pt>
    <dgm:pt modelId="{240E4341-27D1-B349-B182-1128B8B642CC}" type="pres">
      <dgm:prSet presAssocID="{03441FA6-1D90-5545-8800-658CDBA9ED16}" presName="circ1" presStyleLbl="vennNode1" presStyleIdx="0" presStyleCnt="4"/>
      <dgm:spPr/>
      <dgm:t>
        <a:bodyPr/>
        <a:lstStyle/>
        <a:p>
          <a:endParaRPr lang="en-US"/>
        </a:p>
      </dgm:t>
    </dgm:pt>
    <dgm:pt modelId="{39A72572-1737-B54B-A150-770850C06697}" type="pres">
      <dgm:prSet presAssocID="{03441FA6-1D90-5545-8800-658CDBA9ED1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8ADDE1-9E03-854D-B369-4E86070602D5}" type="pres">
      <dgm:prSet presAssocID="{A2E9B150-B41C-834F-963C-29D4CA800DAB}" presName="circ2" presStyleLbl="vennNode1" presStyleIdx="1" presStyleCnt="4"/>
      <dgm:spPr/>
      <dgm:t>
        <a:bodyPr/>
        <a:lstStyle/>
        <a:p>
          <a:endParaRPr lang="en-US"/>
        </a:p>
      </dgm:t>
    </dgm:pt>
    <dgm:pt modelId="{9051CCAD-3812-2642-9DB6-8FB5B5CDA95D}" type="pres">
      <dgm:prSet presAssocID="{A2E9B150-B41C-834F-963C-29D4CA800DA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69FAC2-92AE-8C4C-8E15-76D00F293A95}" type="pres">
      <dgm:prSet presAssocID="{23E533B8-1A20-3248-976C-CEC0561B99D7}" presName="circ3" presStyleLbl="vennNode1" presStyleIdx="2" presStyleCnt="4"/>
      <dgm:spPr/>
      <dgm:t>
        <a:bodyPr/>
        <a:lstStyle/>
        <a:p>
          <a:endParaRPr lang="en-US"/>
        </a:p>
      </dgm:t>
    </dgm:pt>
    <dgm:pt modelId="{B762B76E-3351-9847-ACA2-AB859F0E5710}" type="pres">
      <dgm:prSet presAssocID="{23E533B8-1A20-3248-976C-CEC0561B99D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40FB47-F474-7549-B654-A75614D726C7}" type="pres">
      <dgm:prSet presAssocID="{DEB31820-CF94-DF42-A777-E91252ED2D23}" presName="circ4" presStyleLbl="vennNode1" presStyleIdx="3" presStyleCnt="4"/>
      <dgm:spPr/>
      <dgm:t>
        <a:bodyPr/>
        <a:lstStyle/>
        <a:p>
          <a:endParaRPr lang="en-US"/>
        </a:p>
      </dgm:t>
    </dgm:pt>
    <dgm:pt modelId="{39D70489-9696-6140-B62D-430860CB5AFC}" type="pres">
      <dgm:prSet presAssocID="{DEB31820-CF94-DF42-A777-E91252ED2D23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5A3447-4C31-1849-842C-E749E2547E2B}" type="presOf" srcId="{DEB31820-CF94-DF42-A777-E91252ED2D23}" destId="{9040FB47-F474-7549-B654-A75614D726C7}" srcOrd="0" destOrd="0" presId="urn:microsoft.com/office/officeart/2005/8/layout/venn1"/>
    <dgm:cxn modelId="{75310500-E210-284B-A049-86633E53379D}" type="presOf" srcId="{A2E9B150-B41C-834F-963C-29D4CA800DAB}" destId="{9051CCAD-3812-2642-9DB6-8FB5B5CDA95D}" srcOrd="1" destOrd="0" presId="urn:microsoft.com/office/officeart/2005/8/layout/venn1"/>
    <dgm:cxn modelId="{7A54926F-CDF9-B844-9AB5-1C0796D07601}" srcId="{BEEF0DF7-7598-2540-82ED-BD184B70FEA9}" destId="{A2E9B150-B41C-834F-963C-29D4CA800DAB}" srcOrd="1" destOrd="0" parTransId="{C1D1CA64-8194-9B49-97A6-A3ACE0EAE302}" sibTransId="{28C1A401-D807-A146-9358-CFBB39396922}"/>
    <dgm:cxn modelId="{251FD898-C5AB-6F4E-BB72-716BBAADDACC}" srcId="{BEEF0DF7-7598-2540-82ED-BD184B70FEA9}" destId="{03441FA6-1D90-5545-8800-658CDBA9ED16}" srcOrd="0" destOrd="0" parTransId="{41738267-B1C1-5640-A4C2-647A4CB5550C}" sibTransId="{007CC99F-6A9C-1D4F-AF9B-13BB1F5F45B4}"/>
    <dgm:cxn modelId="{C03CB00E-B18D-3D4F-8B2D-41AF31E4EA7F}" type="presOf" srcId="{23E533B8-1A20-3248-976C-CEC0561B99D7}" destId="{B762B76E-3351-9847-ACA2-AB859F0E5710}" srcOrd="1" destOrd="0" presId="urn:microsoft.com/office/officeart/2005/8/layout/venn1"/>
    <dgm:cxn modelId="{7A2F6005-3D33-EC41-BC9C-BEBB3C9E2C92}" type="presOf" srcId="{BEEF0DF7-7598-2540-82ED-BD184B70FEA9}" destId="{D48ACD91-7F62-4B4E-8E06-F787C2C33151}" srcOrd="0" destOrd="0" presId="urn:microsoft.com/office/officeart/2005/8/layout/venn1"/>
    <dgm:cxn modelId="{B8675289-1349-2C40-BAB1-4C45DDF659B9}" type="presOf" srcId="{DEB31820-CF94-DF42-A777-E91252ED2D23}" destId="{39D70489-9696-6140-B62D-430860CB5AFC}" srcOrd="1" destOrd="0" presId="urn:microsoft.com/office/officeart/2005/8/layout/venn1"/>
    <dgm:cxn modelId="{9DB8385B-2AAC-6B48-9957-A877A7A9FF4A}" type="presOf" srcId="{03441FA6-1D90-5545-8800-658CDBA9ED16}" destId="{39A72572-1737-B54B-A150-770850C06697}" srcOrd="1" destOrd="0" presId="urn:microsoft.com/office/officeart/2005/8/layout/venn1"/>
    <dgm:cxn modelId="{725B6EBC-102C-A44B-80F5-F7830FDF9C6E}" type="presOf" srcId="{03441FA6-1D90-5545-8800-658CDBA9ED16}" destId="{240E4341-27D1-B349-B182-1128B8B642CC}" srcOrd="0" destOrd="0" presId="urn:microsoft.com/office/officeart/2005/8/layout/venn1"/>
    <dgm:cxn modelId="{7A273125-012D-5D49-87A1-463C6D0F2BB1}" type="presOf" srcId="{A2E9B150-B41C-834F-963C-29D4CA800DAB}" destId="{128ADDE1-9E03-854D-B369-4E86070602D5}" srcOrd="0" destOrd="0" presId="urn:microsoft.com/office/officeart/2005/8/layout/venn1"/>
    <dgm:cxn modelId="{44C7CB25-7057-0A48-BEB2-C74030B25954}" type="presOf" srcId="{23E533B8-1A20-3248-976C-CEC0561B99D7}" destId="{C069FAC2-92AE-8C4C-8E15-76D00F293A95}" srcOrd="0" destOrd="0" presId="urn:microsoft.com/office/officeart/2005/8/layout/venn1"/>
    <dgm:cxn modelId="{72CFDF9A-B51C-1042-ACB5-22931BDAF629}" srcId="{BEEF0DF7-7598-2540-82ED-BD184B70FEA9}" destId="{DEB31820-CF94-DF42-A777-E91252ED2D23}" srcOrd="3" destOrd="0" parTransId="{AB4BA305-CE34-DF43-BCAB-F59F8FD6AC6E}" sibTransId="{58400ECF-E668-8543-AEC8-40AD88F89B12}"/>
    <dgm:cxn modelId="{89150CF4-F8A7-4B46-BAA8-D5389A00F350}" srcId="{BEEF0DF7-7598-2540-82ED-BD184B70FEA9}" destId="{23E533B8-1A20-3248-976C-CEC0561B99D7}" srcOrd="2" destOrd="0" parTransId="{8EA8F99F-102D-4947-AAF1-C87E6C971E7C}" sibTransId="{AA036DD1-F856-224E-A16C-09C823A7545A}"/>
    <dgm:cxn modelId="{8CF70792-F2DE-BD4C-9EBA-95FD5A974CEF}" type="presParOf" srcId="{D48ACD91-7F62-4B4E-8E06-F787C2C33151}" destId="{240E4341-27D1-B349-B182-1128B8B642CC}" srcOrd="0" destOrd="0" presId="urn:microsoft.com/office/officeart/2005/8/layout/venn1"/>
    <dgm:cxn modelId="{381C69A6-BA45-484B-A8D3-D03BEE31A38B}" type="presParOf" srcId="{D48ACD91-7F62-4B4E-8E06-F787C2C33151}" destId="{39A72572-1737-B54B-A150-770850C06697}" srcOrd="1" destOrd="0" presId="urn:microsoft.com/office/officeart/2005/8/layout/venn1"/>
    <dgm:cxn modelId="{01080EA6-3340-4A4B-939D-7224B42A8E2D}" type="presParOf" srcId="{D48ACD91-7F62-4B4E-8E06-F787C2C33151}" destId="{128ADDE1-9E03-854D-B369-4E86070602D5}" srcOrd="2" destOrd="0" presId="urn:microsoft.com/office/officeart/2005/8/layout/venn1"/>
    <dgm:cxn modelId="{0FFDAD4A-B526-714A-B295-22A574E2A476}" type="presParOf" srcId="{D48ACD91-7F62-4B4E-8E06-F787C2C33151}" destId="{9051CCAD-3812-2642-9DB6-8FB5B5CDA95D}" srcOrd="3" destOrd="0" presId="urn:microsoft.com/office/officeart/2005/8/layout/venn1"/>
    <dgm:cxn modelId="{6FBD9078-D225-2F4F-923A-66E3D970E597}" type="presParOf" srcId="{D48ACD91-7F62-4B4E-8E06-F787C2C33151}" destId="{C069FAC2-92AE-8C4C-8E15-76D00F293A95}" srcOrd="4" destOrd="0" presId="urn:microsoft.com/office/officeart/2005/8/layout/venn1"/>
    <dgm:cxn modelId="{05B9587C-C236-D841-8A97-4E4913F9783B}" type="presParOf" srcId="{D48ACD91-7F62-4B4E-8E06-F787C2C33151}" destId="{B762B76E-3351-9847-ACA2-AB859F0E5710}" srcOrd="5" destOrd="0" presId="urn:microsoft.com/office/officeart/2005/8/layout/venn1"/>
    <dgm:cxn modelId="{17E3539C-A3D7-9047-B17B-462F4940BB4E}" type="presParOf" srcId="{D48ACD91-7F62-4B4E-8E06-F787C2C33151}" destId="{9040FB47-F474-7549-B654-A75614D726C7}" srcOrd="6" destOrd="0" presId="urn:microsoft.com/office/officeart/2005/8/layout/venn1"/>
    <dgm:cxn modelId="{E7DB3AA8-382F-3640-8657-71028E958397}" type="presParOf" srcId="{D48ACD91-7F62-4B4E-8E06-F787C2C33151}" destId="{39D70489-9696-6140-B62D-430860CB5AFC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0E4341-27D1-B349-B182-1128B8B642CC}">
      <dsp:nvSpPr>
        <dsp:cNvPr id="0" name=""/>
        <dsp:cNvSpPr/>
      </dsp:nvSpPr>
      <dsp:spPr>
        <a:xfrm>
          <a:off x="1664884" y="27078"/>
          <a:ext cx="1408099" cy="1408099"/>
        </a:xfrm>
        <a:prstGeom prst="ellipse">
          <a:avLst/>
        </a:prstGeom>
        <a:solidFill>
          <a:srgbClr val="42A5F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1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27357" y="216630"/>
        <a:ext cx="1083153" cy="446800"/>
      </dsp:txXfrm>
    </dsp:sp>
    <dsp:sp modelId="{128ADDE1-9E03-854D-B369-4E86070602D5}">
      <dsp:nvSpPr>
        <dsp:cNvPr id="0" name=""/>
        <dsp:cNvSpPr/>
      </dsp:nvSpPr>
      <dsp:spPr>
        <a:xfrm>
          <a:off x="2287698" y="649891"/>
          <a:ext cx="1408099" cy="1408099"/>
        </a:xfrm>
        <a:prstGeom prst="ellipse">
          <a:avLst/>
        </a:prstGeom>
        <a:solidFill>
          <a:srgbClr val="0D47A1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65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45905" y="812364"/>
        <a:ext cx="541576" cy="1083153"/>
      </dsp:txXfrm>
    </dsp:sp>
    <dsp:sp modelId="{C069FAC2-92AE-8C4C-8E15-76D00F293A95}">
      <dsp:nvSpPr>
        <dsp:cNvPr id="0" name=""/>
        <dsp:cNvSpPr/>
      </dsp:nvSpPr>
      <dsp:spPr>
        <a:xfrm>
          <a:off x="1664884" y="1272705"/>
          <a:ext cx="1408099" cy="1408099"/>
        </a:xfrm>
        <a:prstGeom prst="ellipse">
          <a:avLst/>
        </a:prstGeom>
        <a:solidFill>
          <a:srgbClr val="002060">
            <a:alpha val="6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1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27357" y="2044451"/>
        <a:ext cx="1083153" cy="446800"/>
      </dsp:txXfrm>
    </dsp:sp>
    <dsp:sp modelId="{9040FB47-F474-7549-B654-A75614D726C7}">
      <dsp:nvSpPr>
        <dsp:cNvPr id="0" name=""/>
        <dsp:cNvSpPr/>
      </dsp:nvSpPr>
      <dsp:spPr>
        <a:xfrm>
          <a:off x="1042071" y="649891"/>
          <a:ext cx="1408099" cy="1408099"/>
        </a:xfrm>
        <a:prstGeom prst="ellipse">
          <a:avLst/>
        </a:prstGeom>
        <a:solidFill>
          <a:srgbClr val="90CAF9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6500" kern="1200" dirty="0"/>
        </a:p>
      </dsp:txBody>
      <dsp:txXfrm>
        <a:off x="1150387" y="812364"/>
        <a:ext cx="541576" cy="10831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0E4341-27D1-B349-B182-1128B8B642CC}">
      <dsp:nvSpPr>
        <dsp:cNvPr id="0" name=""/>
        <dsp:cNvSpPr/>
      </dsp:nvSpPr>
      <dsp:spPr>
        <a:xfrm>
          <a:off x="1906820" y="32020"/>
          <a:ext cx="1665080" cy="1665080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7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98945" y="256166"/>
        <a:ext cx="1280830" cy="528342"/>
      </dsp:txXfrm>
    </dsp:sp>
    <dsp:sp modelId="{128ADDE1-9E03-854D-B369-4E86070602D5}">
      <dsp:nvSpPr>
        <dsp:cNvPr id="0" name=""/>
        <dsp:cNvSpPr/>
      </dsp:nvSpPr>
      <dsp:spPr>
        <a:xfrm>
          <a:off x="2643298" y="768498"/>
          <a:ext cx="1665080" cy="1665080"/>
        </a:xfrm>
        <a:prstGeom prst="ellipse">
          <a:avLst/>
        </a:prstGeom>
        <a:solidFill>
          <a:srgbClr val="0D47A1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65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39879" y="960623"/>
        <a:ext cx="640415" cy="1280830"/>
      </dsp:txXfrm>
    </dsp:sp>
    <dsp:sp modelId="{C069FAC2-92AE-8C4C-8E15-76D00F293A95}">
      <dsp:nvSpPr>
        <dsp:cNvPr id="0" name=""/>
        <dsp:cNvSpPr/>
      </dsp:nvSpPr>
      <dsp:spPr>
        <a:xfrm>
          <a:off x="1906820" y="1504976"/>
          <a:ext cx="1665080" cy="1665080"/>
        </a:xfrm>
        <a:prstGeom prst="ellipse">
          <a:avLst/>
        </a:prstGeom>
        <a:solidFill>
          <a:srgbClr val="002060">
            <a:alpha val="6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7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98945" y="2417568"/>
        <a:ext cx="1280830" cy="528342"/>
      </dsp:txXfrm>
    </dsp:sp>
    <dsp:sp modelId="{9040FB47-F474-7549-B654-A75614D726C7}">
      <dsp:nvSpPr>
        <dsp:cNvPr id="0" name=""/>
        <dsp:cNvSpPr/>
      </dsp:nvSpPr>
      <dsp:spPr>
        <a:xfrm>
          <a:off x="1170342" y="768498"/>
          <a:ext cx="1665080" cy="1665080"/>
        </a:xfrm>
        <a:prstGeom prst="ellipse">
          <a:avLst/>
        </a:prstGeom>
        <a:solidFill>
          <a:srgbClr val="90CAF9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6500" kern="1200" dirty="0"/>
        </a:p>
      </dsp:txBody>
      <dsp:txXfrm>
        <a:off x="1298425" y="960623"/>
        <a:ext cx="640415" cy="12808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0.1904</cdr:x>
      <cdr:y>0.7301</cdr:y>
    </cdr:from>
    <cdr:to>
      <cdr:x>0.34759</cdr:x>
      <cdr:y>0.7301</cdr:y>
    </cdr:to>
    <cdr:cxnSp macro="">
      <cdr:nvCxnSpPr>
        <cdr:cNvPr id="3" name="Egyenes összekötő 2">
          <a:extLst xmlns:a="http://schemas.openxmlformats.org/drawingml/2006/main">
            <a:ext uri="{FF2B5EF4-FFF2-40B4-BE49-F238E27FC236}">
              <a16:creationId xmlns:a16="http://schemas.microsoft.com/office/drawing/2014/main" xmlns="" id="{93C608DA-70C8-4345-A67C-7DEEAF8E404E}"/>
            </a:ext>
          </a:extLst>
        </cdr:cNvPr>
        <cdr:cNvCxnSpPr/>
      </cdr:nvCxnSpPr>
      <cdr:spPr>
        <a:xfrm xmlns:a="http://schemas.openxmlformats.org/drawingml/2006/main">
          <a:off x="870520" y="1093245"/>
          <a:ext cx="718681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0.18703</cdr:x>
      <cdr:y>0.70792</cdr:y>
    </cdr:from>
    <cdr:to>
      <cdr:x>0.34517</cdr:x>
      <cdr:y>0.70792</cdr:y>
    </cdr:to>
    <cdr:cxnSp macro="">
      <cdr:nvCxnSpPr>
        <cdr:cNvPr id="6" name="Egyenes összekötő 5">
          <a:extLst xmlns:a="http://schemas.openxmlformats.org/drawingml/2006/main">
            <a:ext uri="{FF2B5EF4-FFF2-40B4-BE49-F238E27FC236}">
              <a16:creationId xmlns:a16="http://schemas.microsoft.com/office/drawing/2014/main" xmlns="" id="{7F089374-B49A-8C45-88FE-0189F2090D55}"/>
            </a:ext>
          </a:extLst>
        </cdr:cNvPr>
        <cdr:cNvCxnSpPr/>
      </cdr:nvCxnSpPr>
      <cdr:spPr>
        <a:xfrm xmlns:a="http://schemas.openxmlformats.org/drawingml/2006/main">
          <a:off x="855115" y="1060036"/>
          <a:ext cx="723002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0.18703</cdr:x>
      <cdr:y>0.74555</cdr:y>
    </cdr:from>
    <cdr:to>
      <cdr:x>0.33911</cdr:x>
      <cdr:y>0.74555</cdr:y>
    </cdr:to>
    <cdr:cxnSp macro="">
      <cdr:nvCxnSpPr>
        <cdr:cNvPr id="7" name="Egyenes összekötő 6">
          <a:extLst xmlns:a="http://schemas.openxmlformats.org/drawingml/2006/main">
            <a:ext uri="{FF2B5EF4-FFF2-40B4-BE49-F238E27FC236}">
              <a16:creationId xmlns:a16="http://schemas.microsoft.com/office/drawing/2014/main" xmlns="" id="{992120E6-1245-E240-80FD-130169D9B1EE}"/>
            </a:ext>
          </a:extLst>
        </cdr:cNvPr>
        <cdr:cNvCxnSpPr/>
      </cdr:nvCxnSpPr>
      <cdr:spPr>
        <a:xfrm xmlns:a="http://schemas.openxmlformats.org/drawingml/2006/main">
          <a:off x="855115" y="1116378"/>
          <a:ext cx="695293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0.19035</cdr:x>
      <cdr:y>0.69356</cdr:y>
    </cdr:from>
    <cdr:to>
      <cdr:x>0.34754</cdr:x>
      <cdr:y>0.69356</cdr:y>
    </cdr:to>
    <cdr:cxnSp macro="">
      <cdr:nvCxnSpPr>
        <cdr:cNvPr id="11" name="Egyenes összekötő 10">
          <a:extLst xmlns:a="http://schemas.openxmlformats.org/drawingml/2006/main">
            <a:ext uri="{FF2B5EF4-FFF2-40B4-BE49-F238E27FC236}">
              <a16:creationId xmlns:a16="http://schemas.microsoft.com/office/drawing/2014/main" xmlns="" id="{1DC1B109-462A-BB47-BB2B-0CB5FC75BB17}"/>
            </a:ext>
          </a:extLst>
        </cdr:cNvPr>
        <cdr:cNvCxnSpPr/>
      </cdr:nvCxnSpPr>
      <cdr:spPr>
        <a:xfrm xmlns:a="http://schemas.openxmlformats.org/drawingml/2006/main">
          <a:off x="870294" y="1038520"/>
          <a:ext cx="718681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0.1793</cdr:x>
      <cdr:y>0.76082</cdr:y>
    </cdr:from>
    <cdr:to>
      <cdr:x>0.36456</cdr:x>
      <cdr:y>0.76082</cdr:y>
    </cdr:to>
    <cdr:cxnSp macro="">
      <cdr:nvCxnSpPr>
        <cdr:cNvPr id="12" name="Egyenes összekötő 11">
          <a:extLst xmlns:a="http://schemas.openxmlformats.org/drawingml/2006/main">
            <a:ext uri="{FF2B5EF4-FFF2-40B4-BE49-F238E27FC236}">
              <a16:creationId xmlns:a16="http://schemas.microsoft.com/office/drawing/2014/main" xmlns="" id="{B7D0FA64-3FEC-3B45-B004-DEB20B96A9BC}"/>
            </a:ext>
          </a:extLst>
        </cdr:cNvPr>
        <cdr:cNvCxnSpPr/>
      </cdr:nvCxnSpPr>
      <cdr:spPr>
        <a:xfrm xmlns:a="http://schemas.openxmlformats.org/drawingml/2006/main">
          <a:off x="819774" y="1139238"/>
          <a:ext cx="847012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0.18636</cdr:x>
      <cdr:y>0.68001</cdr:y>
    </cdr:from>
    <cdr:to>
      <cdr:x>0.34355</cdr:x>
      <cdr:y>0.68001</cdr:y>
    </cdr:to>
    <cdr:cxnSp macro="">
      <cdr:nvCxnSpPr>
        <cdr:cNvPr id="13" name="Egyenes összekötő 12">
          <a:extLst xmlns:a="http://schemas.openxmlformats.org/drawingml/2006/main">
            <a:ext uri="{FF2B5EF4-FFF2-40B4-BE49-F238E27FC236}">
              <a16:creationId xmlns:a16="http://schemas.microsoft.com/office/drawing/2014/main" xmlns="" id="{CD5FC70D-EB4C-9C48-ADA8-F07EB4BF1B2C}"/>
            </a:ext>
          </a:extLst>
        </cdr:cNvPr>
        <cdr:cNvCxnSpPr/>
      </cdr:nvCxnSpPr>
      <cdr:spPr>
        <a:xfrm xmlns:a="http://schemas.openxmlformats.org/drawingml/2006/main">
          <a:off x="852048" y="1018242"/>
          <a:ext cx="718681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0.19093</cdr:x>
      <cdr:y>0.66798</cdr:y>
    </cdr:from>
    <cdr:to>
      <cdr:x>0.37619</cdr:x>
      <cdr:y>0.66798</cdr:y>
    </cdr:to>
    <cdr:cxnSp macro="">
      <cdr:nvCxnSpPr>
        <cdr:cNvPr id="15" name="Egyenes összekötő 14">
          <a:extLst xmlns:a="http://schemas.openxmlformats.org/drawingml/2006/main">
            <a:ext uri="{FF2B5EF4-FFF2-40B4-BE49-F238E27FC236}">
              <a16:creationId xmlns:a16="http://schemas.microsoft.com/office/drawing/2014/main" xmlns="" id="{B7109F0D-76C8-C040-94C6-DFFAEDDAAACC}"/>
            </a:ext>
          </a:extLst>
        </cdr:cNvPr>
        <cdr:cNvCxnSpPr/>
      </cdr:nvCxnSpPr>
      <cdr:spPr>
        <a:xfrm xmlns:a="http://schemas.openxmlformats.org/drawingml/2006/main">
          <a:off x="872944" y="1000217"/>
          <a:ext cx="847012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0.17627</cdr:x>
      <cdr:y>0.72222</cdr:y>
    </cdr:from>
    <cdr:to>
      <cdr:x>0.36153</cdr:x>
      <cdr:y>0.72222</cdr:y>
    </cdr:to>
    <cdr:cxnSp macro="">
      <cdr:nvCxnSpPr>
        <cdr:cNvPr id="9" name="Egyenes összekötő 8">
          <a:extLst xmlns:a="http://schemas.openxmlformats.org/drawingml/2006/main">
            <a:ext uri="{FF2B5EF4-FFF2-40B4-BE49-F238E27FC236}">
              <a16:creationId xmlns:a16="http://schemas.microsoft.com/office/drawing/2014/main" xmlns="" id="{6E4F2B60-33F4-4EA8-860B-B3746E29572B}"/>
            </a:ext>
          </a:extLst>
        </cdr:cNvPr>
        <cdr:cNvCxnSpPr/>
      </cdr:nvCxnSpPr>
      <cdr:spPr>
        <a:xfrm xmlns:a="http://schemas.openxmlformats.org/drawingml/2006/main">
          <a:off x="805905" y="2333067"/>
          <a:ext cx="847008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0.7661</cdr:x>
      <cdr:y>0.06584</cdr:y>
    </cdr:from>
    <cdr:to>
      <cdr:x>0.92603</cdr:x>
      <cdr:y>0.20216</cdr:y>
    </cdr:to>
    <cdr:sp macro="" textlink="">
      <cdr:nvSpPr>
        <cdr:cNvPr id="2" name="Text Box 8">
          <a:extLst xmlns:a="http://schemas.openxmlformats.org/drawingml/2006/main">
            <a:ext uri="{FF2B5EF4-FFF2-40B4-BE49-F238E27FC236}">
              <a16:creationId xmlns:a16="http://schemas.microsoft.com/office/drawing/2014/main" xmlns="" id="{28173207-B677-C242-8AF4-10D8E4225B1F}"/>
            </a:ext>
          </a:extLst>
        </cdr:cNvPr>
        <cdr:cNvSpPr txBox="1"/>
      </cdr:nvSpPr>
      <cdr:spPr>
        <a:xfrm xmlns:a="http://schemas.openxmlformats.org/drawingml/2006/main">
          <a:off x="8226514" y="267855"/>
          <a:ext cx="1717361" cy="554577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>
            <a:alpha val="0"/>
          </a:sysClr>
        </a:solidFill>
        <a:ln xmlns:a="http://schemas.openxmlformats.org/drawingml/2006/main" w="12700" cap="flat" cmpd="sng" algn="ctr">
          <a:noFill/>
          <a:prstDash val="solid"/>
        </a:ln>
        <a:effectLst xmlns:a="http://schemas.openxmlformats.org/drawingml/2006/main"/>
      </cdr:spPr>
      <cdr:txBody>
        <a:bodyPr xmlns:a="http://schemas.openxmlformats.org/drawingml/2006/main" wrap="none" rtlCol="0" anchor="t">
          <a:noAutofit/>
        </a:bodyPr>
        <a:lstStyle xmlns:a="http://schemas.openxmlformats.org/drawingml/2006/main">
          <a:defPPr>
            <a:defRPr lang="hu-H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2010-2017:</a:t>
          </a:r>
        </a:p>
        <a:p xmlns:a="http://schemas.openxmlformats.org/drawingml/2006/main">
          <a:pPr algn="ctr"/>
          <a:r>
            <a:rPr lang="en-US" sz="1600" b="1" dirty="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+8</a:t>
          </a:r>
          <a:r>
            <a:rPr lang="hu-HU" sz="1600" b="1" dirty="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százalék</a:t>
          </a:r>
          <a:r>
            <a:rPr lang="en-US" sz="1600" b="1" kern="1200" dirty="0" err="1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pont</a:t>
          </a:r>
          <a:endParaRPr lang="hu-HU" sz="1800" b="1" dirty="0">
            <a:solidFill>
              <a:schemeClr val="tx2"/>
            </a:solidFill>
            <a:effectLst/>
            <a:latin typeface="Arial" panose="020B0604020202020204" pitchFamily="34" charset="0"/>
            <a:ea typeface="Times New Roman" panose="02020603050405020304" pitchFamily="18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0.73013</cdr:x>
      <cdr:y>0.15542</cdr:y>
    </cdr:from>
    <cdr:to>
      <cdr:x>0.96387</cdr:x>
      <cdr:y>0.6246</cdr:y>
    </cdr:to>
    <cdr:cxnSp macro="">
      <cdr:nvCxnSpPr>
        <cdr:cNvPr id="4" name="Egyenes összekötő nyíllal 3">
          <a:extLst xmlns:a="http://schemas.openxmlformats.org/drawingml/2006/main">
            <a:ext uri="{FF2B5EF4-FFF2-40B4-BE49-F238E27FC236}">
              <a16:creationId xmlns:a16="http://schemas.microsoft.com/office/drawing/2014/main" xmlns="" id="{CF96C502-E673-C940-B46C-EFE2EB43302D}"/>
            </a:ext>
          </a:extLst>
        </cdr:cNvPr>
        <cdr:cNvCxnSpPr/>
      </cdr:nvCxnSpPr>
      <cdr:spPr>
        <a:xfrm xmlns:a="http://schemas.openxmlformats.org/drawingml/2006/main" flipV="1">
          <a:off x="7840293" y="632268"/>
          <a:ext cx="2509982" cy="1908724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2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0.73013</cdr:x>
      <cdr:y>0.03509</cdr:y>
    </cdr:from>
    <cdr:to>
      <cdr:x>0.98559</cdr:x>
      <cdr:y>0.76842</cdr:y>
    </cdr:to>
    <cdr:sp macro="" textlink="">
      <cdr:nvSpPr>
        <cdr:cNvPr id="5" name="Téglalap 4">
          <a:extLst xmlns:a="http://schemas.openxmlformats.org/drawingml/2006/main">
            <a:ext uri="{FF2B5EF4-FFF2-40B4-BE49-F238E27FC236}">
              <a16:creationId xmlns:a16="http://schemas.microsoft.com/office/drawing/2014/main" xmlns="" id="{8C671DDA-80D5-4D42-9925-A2127C4A3483}"/>
            </a:ext>
          </a:extLst>
        </cdr:cNvPr>
        <cdr:cNvSpPr/>
      </cdr:nvSpPr>
      <cdr:spPr>
        <a:xfrm xmlns:a="http://schemas.openxmlformats.org/drawingml/2006/main">
          <a:off x="7840293" y="142741"/>
          <a:ext cx="2743200" cy="2983346"/>
        </a:xfrm>
        <a:prstGeom xmlns:a="http://schemas.openxmlformats.org/drawingml/2006/main" prst="rect">
          <a:avLst/>
        </a:prstGeom>
        <a:solidFill xmlns:a="http://schemas.openxmlformats.org/drawingml/2006/main">
          <a:srgbClr val="00C85A">
            <a:alpha val="12941"/>
          </a:srgb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hu-HU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0.52266</cdr:x>
      <cdr:y>0.03698</cdr:y>
    </cdr:from>
    <cdr:to>
      <cdr:x>0.96931</cdr:x>
      <cdr:y>0.81966</cdr:y>
    </cdr:to>
    <cdr:sp macro="" textlink="">
      <cdr:nvSpPr>
        <cdr:cNvPr id="2" name="Téglalap 1"/>
        <cdr:cNvSpPr/>
      </cdr:nvSpPr>
      <cdr:spPr>
        <a:xfrm xmlns:a="http://schemas.openxmlformats.org/drawingml/2006/main">
          <a:off x="2966545" y="155399"/>
          <a:ext cx="2535123" cy="3289022"/>
        </a:xfrm>
        <a:prstGeom xmlns:a="http://schemas.openxmlformats.org/drawingml/2006/main" prst="rect">
          <a:avLst/>
        </a:prstGeom>
        <a:solidFill xmlns:a="http://schemas.openxmlformats.org/drawingml/2006/main">
          <a:srgbClr val="00C85A">
            <a:alpha val="12941"/>
          </a:srgb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/>
        <a:p xmlns:a="http://schemas.openxmlformats.org/drawingml/2006/main">
          <a:endParaRPr lang="hu-HU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0.46105</cdr:x>
      <cdr:y>0.02985</cdr:y>
    </cdr:from>
    <cdr:to>
      <cdr:x>0.96223</cdr:x>
      <cdr:y>0.85558</cdr:y>
    </cdr:to>
    <cdr:sp macro="" textlink="">
      <cdr:nvSpPr>
        <cdr:cNvPr id="2" name="Téglalap 1">
          <a:extLst xmlns:a="http://schemas.openxmlformats.org/drawingml/2006/main">
            <a:ext uri="{FF2B5EF4-FFF2-40B4-BE49-F238E27FC236}">
              <a16:creationId xmlns:a16="http://schemas.microsoft.com/office/drawing/2014/main" xmlns="" id="{2022889D-AA3B-46A6-BC6D-3CB0004A16DE}"/>
            </a:ext>
          </a:extLst>
        </cdr:cNvPr>
        <cdr:cNvSpPr/>
      </cdr:nvSpPr>
      <cdr:spPr>
        <a:xfrm xmlns:a="http://schemas.openxmlformats.org/drawingml/2006/main">
          <a:off x="2523553" y="121094"/>
          <a:ext cx="2743199" cy="3349615"/>
        </a:xfrm>
        <a:prstGeom xmlns:a="http://schemas.openxmlformats.org/drawingml/2006/main" prst="rect">
          <a:avLst/>
        </a:prstGeom>
        <a:solidFill xmlns:a="http://schemas.openxmlformats.org/drawingml/2006/main">
          <a:srgbClr val="00C85A">
            <a:alpha val="12941"/>
          </a:srgb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hu-H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1A8A7-7096-4865-8534-DCBEEDDBDB90}" type="datetimeFigureOut">
              <a:rPr lang="hu-HU" smtClean="0"/>
              <a:pPr/>
              <a:t>20/09/18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C03468-A8D6-4C5A-B33C-E49A4D4671D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321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0FA83-1680-46D1-A6E7-61263E83B0D8}" type="datetimeFigureOut">
              <a:rPr lang="hu-HU" smtClean="0"/>
              <a:pPr/>
              <a:t>20/09/18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425D26-22FA-4565-B08B-BA99448A04F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3992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5D26-22FA-4565-B08B-BA99448A04FD}" type="slidenum">
              <a:rPr lang="hu-HU" smtClean="0"/>
              <a:pPr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5293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300"/>
              </a:spcAft>
              <a:buFont typeface="Wingdings" pitchFamily="2" charset="2"/>
              <a:buChar char="§"/>
            </a:pP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nemzetgazdaságok helyett a világgazdaságba bekapcsolódni képes régiók, tudás- és életterek </a:t>
            </a: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együttműködéséről fog szólni a jövő</a:t>
            </a:r>
          </a:p>
          <a:p>
            <a:pPr marL="285750" indent="-285750">
              <a:spcAft>
                <a:spcPts val="300"/>
              </a:spcAft>
              <a:buFont typeface="Wingdings" pitchFamily="2" charset="2"/>
              <a:buChar char="§"/>
            </a:pP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munkahelyek virtuálissá válásával – azáltal, hogy egyre több feladat a világ bármely részéről elvégezhetővé válik – </a:t>
            </a:r>
            <a:r>
              <a:rPr lang="hu-H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lakhelyünk élhetősége az egyik legfontosabb tényezővé válik </a:t>
            </a: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tudás bevonzásában és az életminőség </a:t>
            </a:r>
            <a:r>
              <a:rPr lang="hu-H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továbbfejlesztésében</a:t>
            </a:r>
            <a:endParaRPr lang="hu-H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Font typeface="Wingdings" pitchFamily="2" charset="2"/>
              <a:buChar char="§"/>
            </a:pPr>
            <a:r>
              <a:rPr lang="hu-H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Felértékelődik az inspiráló és élhető épített és természeti környezet</a:t>
            </a: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szerepe</a:t>
            </a:r>
          </a:p>
          <a:p>
            <a:pPr marL="285750" indent="-285750">
              <a:spcAft>
                <a:spcPts val="300"/>
              </a:spcAft>
              <a:buFont typeface="Wingdings" pitchFamily="2" charset="2"/>
              <a:buChar char="§"/>
            </a:pP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városiasodással párhuzamos folyamat lesz vélhetően a </a:t>
            </a:r>
            <a:r>
              <a:rPr lang="hu-H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vidék belakása</a:t>
            </a: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amely nem csak az életminőség és a környezetterhelés csökkentése szempontjából fontos, hanem nemzetbiztonsági szempontból is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5D26-22FA-4565-B08B-BA99448A04FD}" type="slidenum">
              <a:rPr lang="hu-HU" smtClean="0"/>
              <a:pPr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4249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300"/>
              </a:spcAft>
              <a:buFont typeface="Wingdings" pitchFamily="2" charset="2"/>
              <a:buChar char="§"/>
            </a:pP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nemzetgazdaságok helyett a világgazdaságba bekapcsolódni képes régiók, tudás- és életterek </a:t>
            </a: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együttműködéséről fog szólni a jövő</a:t>
            </a:r>
          </a:p>
          <a:p>
            <a:pPr marL="285750" indent="-285750">
              <a:spcAft>
                <a:spcPts val="300"/>
              </a:spcAft>
              <a:buFont typeface="Wingdings" pitchFamily="2" charset="2"/>
              <a:buChar char="§"/>
            </a:pP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munkahelyek virtuálissá válásával – azáltal, hogy egyre több feladat a világ bármely részéről elvégezhetővé válik – </a:t>
            </a:r>
            <a:r>
              <a:rPr lang="hu-H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lakhelyünk élhetősége az egyik legfontosabb tényezővé válik </a:t>
            </a: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tudás bevonzásában és az életminőség </a:t>
            </a:r>
            <a:r>
              <a:rPr lang="hu-H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továbbfejlesztésében</a:t>
            </a:r>
            <a:endParaRPr lang="hu-H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Font typeface="Wingdings" pitchFamily="2" charset="2"/>
              <a:buChar char="§"/>
            </a:pPr>
            <a:r>
              <a:rPr lang="hu-H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Felértékelődik az inspiráló és élhető épített és természeti környezet</a:t>
            </a: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szerepe</a:t>
            </a:r>
          </a:p>
          <a:p>
            <a:pPr marL="285750" indent="-285750">
              <a:spcAft>
                <a:spcPts val="300"/>
              </a:spcAft>
              <a:buFont typeface="Wingdings" pitchFamily="2" charset="2"/>
              <a:buChar char="§"/>
            </a:pP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városiasodással párhuzamos folyamat lesz vélhetően a </a:t>
            </a:r>
            <a:r>
              <a:rPr lang="hu-H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vidék belakása</a:t>
            </a: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amely nem csak az életminőség és a környezetterhelés csökkentése szempontjából fontos, hanem nemzetbiztonsági szempontból is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5D26-22FA-4565-B08B-BA99448A04FD}" type="slidenum">
              <a:rPr lang="hu-HU" smtClean="0"/>
              <a:pPr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0557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300"/>
              </a:spcAft>
              <a:buFont typeface="Wingdings" pitchFamily="2" charset="2"/>
              <a:buChar char="§"/>
            </a:pP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nemzetgazdaságok helyett a világgazdaságba bekapcsolódni képes régiók, tudás- és életterek </a:t>
            </a: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együttműködéséről fog szólni a jövő</a:t>
            </a:r>
          </a:p>
          <a:p>
            <a:pPr marL="285750" indent="-285750">
              <a:spcAft>
                <a:spcPts val="300"/>
              </a:spcAft>
              <a:buFont typeface="Wingdings" pitchFamily="2" charset="2"/>
              <a:buChar char="§"/>
            </a:pP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munkahelyek virtuálissá válásával – azáltal, hogy egyre több feladat a világ bármely részéről elvégezhetővé válik – </a:t>
            </a:r>
            <a:r>
              <a:rPr lang="hu-H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lakhelyünk élhetősége az egyik legfontosabb tényezővé válik </a:t>
            </a: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tudás bevonzásában és az életminőség </a:t>
            </a:r>
            <a:r>
              <a:rPr lang="hu-H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továbbfejlesztésében</a:t>
            </a:r>
            <a:endParaRPr lang="hu-H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Font typeface="Wingdings" pitchFamily="2" charset="2"/>
              <a:buChar char="§"/>
            </a:pPr>
            <a:r>
              <a:rPr lang="hu-H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Felértékelődik az inspiráló és élhető épített és természeti környezet</a:t>
            </a: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szerepe</a:t>
            </a:r>
          </a:p>
          <a:p>
            <a:pPr marL="285750" indent="-285750">
              <a:spcAft>
                <a:spcPts val="300"/>
              </a:spcAft>
              <a:buFont typeface="Wingdings" pitchFamily="2" charset="2"/>
              <a:buChar char="§"/>
            </a:pP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városiasodással párhuzamos folyamat lesz vélhetően a </a:t>
            </a:r>
            <a:r>
              <a:rPr lang="hu-H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vidék belakása</a:t>
            </a: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amely nem csak az életminőség és a környezetterhelés csökkentése szempontjából fontos, hanem nemzetbiztonsági szempontból is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5D26-22FA-4565-B08B-BA99448A04FD}" type="slidenum">
              <a:rPr lang="hu-HU" smtClean="0"/>
              <a:pPr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3592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Hiányzik</a:t>
            </a:r>
            <a:r>
              <a:rPr lang="en-US" dirty="0"/>
              <a:t> a </a:t>
            </a:r>
            <a:r>
              <a:rPr lang="en-US" dirty="0" err="1"/>
              <a:t>változásra</a:t>
            </a:r>
            <a:r>
              <a:rPr lang="en-US" dirty="0"/>
              <a:t> </a:t>
            </a:r>
            <a:r>
              <a:rPr lang="en-US" dirty="0" err="1"/>
              <a:t>való</a:t>
            </a:r>
            <a:r>
              <a:rPr lang="en-US" dirty="0"/>
              <a:t> </a:t>
            </a:r>
            <a:r>
              <a:rPr lang="en-US" dirty="0" err="1"/>
              <a:t>képesség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5D26-22FA-4565-B08B-BA99448A04FD}" type="slidenum">
              <a:rPr lang="hu-HU" smtClean="0"/>
              <a:pPr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68598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5D26-22FA-4565-B08B-BA99448A04FD}" type="slidenum">
              <a:rPr lang="hu-HU" smtClean="0"/>
              <a:pPr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1649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5D26-22FA-4565-B08B-BA99448A04FD}" type="slidenum">
              <a:rPr lang="hu-HU" smtClean="0"/>
              <a:pPr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3225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5D26-22FA-4565-B08B-BA99448A04FD}" type="slidenum">
              <a:rPr lang="hu-HU" smtClean="0"/>
              <a:pPr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5453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5D26-22FA-4565-B08B-BA99448A04FD}" type="slidenum">
              <a:rPr lang="hu-HU" smtClean="0"/>
              <a:pPr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36005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5D26-22FA-4565-B08B-BA99448A04FD}" type="slidenum">
              <a:rPr lang="hu-HU" smtClean="0"/>
              <a:pPr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23577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 err="1"/>
              <a:t>Eredményeinket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eredményeket</a:t>
            </a:r>
            <a:r>
              <a:rPr lang="en-US" dirty="0"/>
              <a:t> </a:t>
            </a:r>
            <a:r>
              <a:rPr lang="en-US" dirty="0" err="1"/>
              <a:t>meghatározó</a:t>
            </a:r>
            <a:r>
              <a:rPr lang="en-US" dirty="0"/>
              <a:t> </a:t>
            </a:r>
            <a:r>
              <a:rPr lang="en-US" dirty="0" err="1"/>
              <a:t>környezetet</a:t>
            </a: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5 </a:t>
            </a:r>
            <a:r>
              <a:rPr lang="en-US" dirty="0" err="1"/>
              <a:t>pont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5D26-22FA-4565-B08B-BA99448A04FD}" type="slidenum">
              <a:rPr lang="hu-HU" smtClean="0"/>
              <a:pPr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3892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Aft>
                <a:spcPts val="600"/>
              </a:spcAft>
              <a:buFont typeface="Wingdings" pitchFamily="2" charset="2"/>
              <a:buChar char="§"/>
            </a:pPr>
            <a:r>
              <a:rPr lang="hu-H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1974-től elkezdődik a magyar állam eladósodása</a:t>
            </a: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ugyanis az olajárrobbanást nem a belső fogyasztás csökkentésével vagy szerkezetátalakítással kezelte, hanem devizahitel-felvétellel</a:t>
            </a: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§"/>
            </a:pP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1974 és 1978 között a GDP 20 százalékáról 60 százalékra, majd </a:t>
            </a:r>
            <a:r>
              <a:rPr lang="hu-H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1989-re 80 százalék közelébe emelkedett a devizaadósság</a:t>
            </a: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§"/>
            </a:pP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 nem túlfogyasztás volt: </a:t>
            </a:r>
            <a:r>
              <a:rPr lang="hu-H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adósság jelentős része árfolyamveszteségből és a felhalmozódott kamatokból állt </a:t>
            </a: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(14 milliárd dollárból csak 1-1,5 került a gazdaság fejlesztésére</a:t>
            </a: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§"/>
            </a:pP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2002-2010 között</a:t>
            </a: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időszakban a fogyasztást finanszírozó, de még az 1970-es években tapasztaltnál is nagyobb mértékű (külső) </a:t>
            </a:r>
            <a:r>
              <a:rPr lang="hu-H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eladósodás</a:t>
            </a: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ment keresztül az ország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5D26-22FA-4565-B08B-BA99448A04FD}" type="slidenum">
              <a:rPr lang="hu-HU" smtClean="0"/>
              <a:pPr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62067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 err="1"/>
              <a:t>Eredményeinket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eredményeket</a:t>
            </a:r>
            <a:r>
              <a:rPr lang="en-US" dirty="0"/>
              <a:t> </a:t>
            </a:r>
            <a:r>
              <a:rPr lang="en-US" dirty="0" err="1"/>
              <a:t>meghatározó</a:t>
            </a:r>
            <a:r>
              <a:rPr lang="en-US" dirty="0"/>
              <a:t> </a:t>
            </a:r>
            <a:r>
              <a:rPr lang="en-US" dirty="0" err="1"/>
              <a:t>környezetet</a:t>
            </a: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5 </a:t>
            </a:r>
            <a:r>
              <a:rPr lang="en-US" dirty="0" err="1"/>
              <a:t>pont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5D26-22FA-4565-B08B-BA99448A04FD}" type="slidenum">
              <a:rPr lang="hu-HU" smtClean="0"/>
              <a:pPr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4293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300"/>
              </a:spcAft>
            </a:pPr>
            <a:r>
              <a:rPr lang="hu-H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jellemezte a privatizációs folyamatokat?</a:t>
            </a:r>
          </a:p>
          <a:p>
            <a:pPr marL="171450" indent="-171450">
              <a:spcAft>
                <a:spcPts val="300"/>
              </a:spcAft>
              <a:buFont typeface="Wingdings" pitchFamily="2" charset="2"/>
              <a:buChar char="§"/>
            </a:pP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külső adósság finanszírozása érdekében „magyar sajátosságként” az állami vagyon egy részének egyébként kívánatos leépítése során olyan </a:t>
            </a:r>
            <a:r>
              <a:rPr lang="hu-H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kritikus infrastruktúrához tartozó vállalatokat is értékesítettek</a:t>
            </a: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privatizációs ügynökségek – </a:t>
            </a:r>
            <a:r>
              <a:rPr lang="hu-H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sok esetben külföldi szereplőknek </a:t>
            </a: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–, amelyek a jól működő vegyes gazdaságokban (Svájc, Franciaország, Németország, Szingapúr) állami vagy legalább nemzeti tulajdonban maradnak</a:t>
            </a:r>
          </a:p>
          <a:p>
            <a:pPr marL="171450" indent="-171450">
              <a:spcAft>
                <a:spcPts val="300"/>
              </a:spcAft>
              <a:buFont typeface="Wingdings" pitchFamily="2" charset="2"/>
              <a:buChar char="§"/>
            </a:pP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állami vagyon</a:t>
            </a: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óvatos becslések szerint </a:t>
            </a:r>
            <a:r>
              <a:rPr lang="hu-H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könyv szerinti érték 40-50 százalékán értékesítették</a:t>
            </a: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saját számításunk szerint 28,7 százalékán, így nem tudtuk visszafizetni az államadósságunkat</a:t>
            </a:r>
          </a:p>
          <a:p>
            <a:pPr marL="171450" indent="-171450">
              <a:spcAft>
                <a:spcPts val="300"/>
              </a:spcAft>
              <a:buFont typeface="Wingdings" pitchFamily="2" charset="2"/>
              <a:buChar char="§"/>
            </a:pP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Ennek eredményeként </a:t>
            </a:r>
            <a:r>
              <a:rPr lang="hu-H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Csehország 4 százalékponttal, Lengyelország 2 százalékponttal alacsonyabb kamatokat fizetett az államadóssága után GDP-arányosan közel két évtizedig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5D26-22FA-4565-B08B-BA99448A04FD}" type="slidenum">
              <a:rPr lang="hu-HU" smtClean="0"/>
              <a:pPr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7689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300"/>
              </a:spcAft>
            </a:pPr>
            <a:r>
              <a:rPr lang="hu-H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Gazdasági liberalizáció és dereguláció következményei</a:t>
            </a:r>
          </a:p>
          <a:p>
            <a:pPr marL="171450" indent="-171450">
              <a:spcAft>
                <a:spcPts val="300"/>
              </a:spcAft>
              <a:buFont typeface="Wingdings" pitchFamily="2" charset="2"/>
              <a:buChar char="§"/>
            </a:pPr>
            <a:r>
              <a:rPr lang="hu-H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Magyarország éllovasnak számított a piacgazdasági átalakulásban</a:t>
            </a:r>
          </a:p>
          <a:p>
            <a:pPr marL="171450" indent="-171450">
              <a:spcAft>
                <a:spcPts val="300"/>
              </a:spcAft>
              <a:buFont typeface="Wingdings" pitchFamily="2" charset="2"/>
              <a:buChar char="§"/>
            </a:pPr>
            <a:r>
              <a:rPr lang="hu-H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Korai liberalizáció és dereguláció: már a 80-as évek végén új, modern cégjog és csődjog, 1992-re a kereskedelem 90 százalékban liberalizált</a:t>
            </a:r>
          </a:p>
          <a:p>
            <a:pPr marL="171450" indent="-171450">
              <a:spcAft>
                <a:spcPts val="300"/>
              </a:spcAft>
              <a:buFont typeface="Wingdings" pitchFamily="2" charset="2"/>
              <a:buChar char="§"/>
            </a:pPr>
            <a:r>
              <a:rPr lang="hu-H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Túl szigorú csődtörvény és külföldi dominanciájú pénzügyi szektor</a:t>
            </a:r>
          </a:p>
          <a:p>
            <a:pPr marL="171450" indent="-171450">
              <a:spcAft>
                <a:spcPts val="300"/>
              </a:spcAft>
              <a:buFont typeface="Wingdings" pitchFamily="2" charset="2"/>
              <a:buChar char="§"/>
            </a:pPr>
            <a:r>
              <a:rPr lang="hu-H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KGST összeomlásával megszűnő piacok</a:t>
            </a:r>
          </a:p>
          <a:p>
            <a:pPr marL="171450" indent="-171450">
              <a:spcAft>
                <a:spcPts val="300"/>
              </a:spcAft>
              <a:buFont typeface="Wingdings" pitchFamily="2" charset="2"/>
              <a:buChar char="§"/>
            </a:pPr>
            <a:r>
              <a:rPr lang="hu-H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Eredmény</a:t>
            </a:r>
            <a:r>
              <a:rPr lang="hu-H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628650" lvl="1" indent="-171450">
              <a:spcAft>
                <a:spcPts val="300"/>
              </a:spcAft>
              <a:buSzPct val="60000"/>
              <a:buFont typeface="Arial" panose="020B0604020202020204" pitchFamily="34" charset="0"/>
              <a:buChar char="►"/>
            </a:pPr>
            <a:r>
              <a:rPr lang="hu-H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Magyar ipar összeomlása </a:t>
            </a:r>
          </a:p>
          <a:p>
            <a:pPr marL="628650" lvl="1" indent="-171450">
              <a:spcAft>
                <a:spcPts val="300"/>
              </a:spcAft>
              <a:buSzPct val="60000"/>
              <a:buFont typeface="Arial" panose="020B0604020202020204" pitchFamily="34" charset="0"/>
              <a:buChar char="►"/>
            </a:pPr>
            <a:r>
              <a:rPr lang="hu-H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Munkahelyek 30 százalékának megszűnése</a:t>
            </a:r>
          </a:p>
          <a:p>
            <a:pPr marL="628650" lvl="1" indent="-171450">
              <a:spcAft>
                <a:spcPts val="300"/>
              </a:spcAft>
              <a:buSzPct val="60000"/>
              <a:buFont typeface="Arial" panose="020B0604020202020204" pitchFamily="34" charset="0"/>
              <a:buChar char="►"/>
            </a:pPr>
            <a:r>
              <a:rPr lang="hu-H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Nettó export összeomlása</a:t>
            </a:r>
          </a:p>
          <a:p>
            <a:pPr marL="171450" indent="-171450">
              <a:spcAft>
                <a:spcPts val="300"/>
              </a:spcAft>
              <a:buSzPct val="100000"/>
              <a:buFont typeface="Wingdings" pitchFamily="2" charset="2"/>
              <a:buChar char="§"/>
            </a:pPr>
            <a:r>
              <a:rPr lang="hu-H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csináltak a csehek és a lengyelek?</a:t>
            </a:r>
          </a:p>
          <a:p>
            <a:pPr marL="628650" lvl="1" indent="-171450">
              <a:spcAft>
                <a:spcPts val="300"/>
              </a:spcAft>
              <a:buSzPct val="60000"/>
              <a:buFont typeface="Arial" panose="020B0604020202020204" pitchFamily="34" charset="0"/>
              <a:buChar char="►"/>
            </a:pPr>
            <a:r>
              <a:rPr lang="hu-H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Magasabb védővámokat vetettek ki az importtermékekre</a:t>
            </a:r>
          </a:p>
          <a:p>
            <a:pPr marL="628650" lvl="1" indent="-171450">
              <a:spcAft>
                <a:spcPts val="300"/>
              </a:spcAft>
              <a:buSzPct val="60000"/>
              <a:buFont typeface="Arial" panose="020B0604020202020204" pitchFamily="34" charset="0"/>
              <a:buChar char="►"/>
            </a:pPr>
            <a:r>
              <a:rPr lang="hu-H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Jelentős valutaleértékelést hajtottak végre</a:t>
            </a:r>
          </a:p>
          <a:p>
            <a:pPr marL="628650" lvl="1" indent="-171450">
              <a:spcAft>
                <a:spcPts val="300"/>
              </a:spcAft>
              <a:buSzPct val="60000"/>
              <a:buFont typeface="Arial" panose="020B0604020202020204" pitchFamily="34" charset="0"/>
              <a:buChar char="►"/>
            </a:pPr>
            <a:r>
              <a:rPr lang="hu-H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Eredmény: csehszlovák és lengyel tulajdonú termelés fenntartása és a piacok védelmének biztosítása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5D26-22FA-4565-B08B-BA99448A04FD}" type="slidenum">
              <a:rPr lang="hu-HU" smtClean="0"/>
              <a:pPr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206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5D26-22FA-4565-B08B-BA99448A04FD}" type="slidenum">
              <a:rPr lang="hu-HU" smtClean="0"/>
              <a:pPr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1237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5D26-22FA-4565-B08B-BA99448A04FD}" type="slidenum">
              <a:rPr lang="hu-HU" smtClean="0"/>
              <a:pPr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4400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5D26-22FA-4565-B08B-BA99448A04FD}" type="slidenum">
              <a:rPr lang="hu-HU" smtClean="0"/>
              <a:pPr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9976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5D26-22FA-4565-B08B-BA99448A04FD}" type="slidenum">
              <a:rPr lang="hu-HU" smtClean="0"/>
              <a:pPr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0722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5D26-22FA-4565-B08B-BA99448A04FD}" type="slidenum">
              <a:rPr lang="hu-HU" smtClean="0"/>
              <a:pPr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7325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 / nyit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90600" y="2904480"/>
            <a:ext cx="10363200" cy="6825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 beírásához kattintson ide</a:t>
            </a:r>
          </a:p>
        </p:txBody>
      </p:sp>
      <p:sp>
        <p:nvSpPr>
          <p:cNvPr id="16" name="Szöveg helye 15"/>
          <p:cNvSpPr>
            <a:spLocks noGrp="1"/>
          </p:cNvSpPr>
          <p:nvPr>
            <p:ph type="body" sz="quarter" idx="15" hasCustomPrompt="1"/>
          </p:nvPr>
        </p:nvSpPr>
        <p:spPr>
          <a:xfrm>
            <a:off x="2362200" y="4801060"/>
            <a:ext cx="7620000" cy="449263"/>
          </a:xfrm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hu-HU" dirty="0"/>
              <a:t>E-mail</a:t>
            </a:r>
          </a:p>
        </p:txBody>
      </p:sp>
      <p:sp>
        <p:nvSpPr>
          <p:cNvPr id="18" name="Szöveg helye 17"/>
          <p:cNvSpPr>
            <a:spLocks noGrp="1"/>
          </p:cNvSpPr>
          <p:nvPr>
            <p:ph type="body" sz="quarter" idx="16" hasCustomPrompt="1"/>
          </p:nvPr>
        </p:nvSpPr>
        <p:spPr>
          <a:xfrm>
            <a:off x="2362200" y="4323897"/>
            <a:ext cx="7620000" cy="400050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hu-HU" dirty="0"/>
              <a:t>Beosztás</a:t>
            </a:r>
          </a:p>
        </p:txBody>
      </p:sp>
      <p:sp>
        <p:nvSpPr>
          <p:cNvPr id="20" name="Szöveg helye 19"/>
          <p:cNvSpPr>
            <a:spLocks noGrp="1"/>
          </p:cNvSpPr>
          <p:nvPr>
            <p:ph type="body" sz="quarter" idx="17" hasCustomPrompt="1"/>
          </p:nvPr>
        </p:nvSpPr>
        <p:spPr>
          <a:xfrm>
            <a:off x="2362200" y="3700902"/>
            <a:ext cx="7620000" cy="509154"/>
          </a:xfrm>
        </p:spPr>
        <p:txBody>
          <a:bodyPr/>
          <a:lstStyle>
            <a:lvl1pPr marL="0" indent="0" algn="ctr">
              <a:buNone/>
              <a:defRPr cap="all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21" name="Cím 20"/>
          <p:cNvSpPr>
            <a:spLocks noGrp="1"/>
          </p:cNvSpPr>
          <p:nvPr>
            <p:ph type="title" hasCustomPrompt="1"/>
          </p:nvPr>
        </p:nvSpPr>
        <p:spPr>
          <a:xfrm>
            <a:off x="990600" y="1472997"/>
            <a:ext cx="10363200" cy="1325563"/>
          </a:xfrm>
        </p:spPr>
        <p:txBody>
          <a:bodyPr/>
          <a:lstStyle>
            <a:lvl1pPr algn="ctr">
              <a:defRPr b="1" cap="all" baseline="0">
                <a:solidFill>
                  <a:schemeClr val="accent1"/>
                </a:solidFill>
              </a:defRPr>
            </a:lvl1pPr>
          </a:lstStyle>
          <a:p>
            <a:r>
              <a:rPr lang="hu-HU" dirty="0"/>
              <a:t>Cím beírásához kattintson ide</a:t>
            </a:r>
          </a:p>
        </p:txBody>
      </p:sp>
      <p:sp>
        <p:nvSpPr>
          <p:cNvPr id="27" name="Tartalom helye 26"/>
          <p:cNvSpPr>
            <a:spLocks noGrp="1"/>
          </p:cNvSpPr>
          <p:nvPr>
            <p:ph sz="quarter" idx="18" hasCustomPrompt="1"/>
          </p:nvPr>
        </p:nvSpPr>
        <p:spPr>
          <a:xfrm>
            <a:off x="2362200" y="5364163"/>
            <a:ext cx="7620000" cy="260350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hu-HU" dirty="0"/>
              <a:t>Dátum</a:t>
            </a:r>
          </a:p>
        </p:txBody>
      </p:sp>
    </p:spTree>
    <p:extLst>
      <p:ext uri="{BB962C8B-B14F-4D97-AF65-F5344CB8AC3E}">
        <p14:creationId xmlns:p14="http://schemas.microsoft.com/office/powerpoint/2010/main" val="3180167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jezetelválasztó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zöveg helye 25"/>
          <p:cNvSpPr>
            <a:spLocks noGrp="1"/>
          </p:cNvSpPr>
          <p:nvPr>
            <p:ph type="body" sz="quarter" idx="13" hasCustomPrompt="1"/>
          </p:nvPr>
        </p:nvSpPr>
        <p:spPr>
          <a:xfrm>
            <a:off x="665587" y="1346956"/>
            <a:ext cx="10557933" cy="722376"/>
          </a:xfrm>
          <a:prstGeom prst="rect">
            <a:avLst/>
          </a:prstGeom>
          <a:solidFill>
            <a:srgbClr val="DDA41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4320" anchor="ctr">
            <a:normAutofit/>
          </a:bodyPr>
          <a:lstStyle>
            <a:lvl1pPr marL="182880" indent="0">
              <a:buNone/>
              <a:defRPr sz="3200" b="1" i="0" cap="all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hu-HU" cap="all" baseline="0" dirty="0"/>
              <a:t>Fejezet címe</a:t>
            </a:r>
            <a:endParaRPr lang="hu-HU" dirty="0"/>
          </a:p>
        </p:txBody>
      </p:sp>
      <p:sp>
        <p:nvSpPr>
          <p:cNvPr id="27" name="Szöveg helye 25"/>
          <p:cNvSpPr>
            <a:spLocks noGrp="1"/>
          </p:cNvSpPr>
          <p:nvPr>
            <p:ph type="body" sz="quarter" idx="14" hasCustomPrompt="1"/>
          </p:nvPr>
        </p:nvSpPr>
        <p:spPr>
          <a:xfrm>
            <a:off x="665587" y="2236712"/>
            <a:ext cx="10557933" cy="722376"/>
          </a:xfrm>
          <a:prstGeom prst="rect">
            <a:avLst/>
          </a:prstGeom>
          <a:solidFill>
            <a:srgbClr val="D0C8C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4320" anchor="ctr">
            <a:normAutofit/>
          </a:bodyPr>
          <a:lstStyle>
            <a:lvl1pPr marL="182880" indent="0">
              <a:buNone/>
              <a:defRPr sz="3200" b="1" i="0" cap="all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hu-HU" cap="all" baseline="0" dirty="0"/>
              <a:t>Fejezet címe</a:t>
            </a:r>
            <a:endParaRPr lang="hu-HU" dirty="0"/>
          </a:p>
        </p:txBody>
      </p:sp>
      <p:sp>
        <p:nvSpPr>
          <p:cNvPr id="28" name="Szöveg helye 25"/>
          <p:cNvSpPr>
            <a:spLocks noGrp="1"/>
          </p:cNvSpPr>
          <p:nvPr>
            <p:ph type="body" sz="quarter" idx="15" hasCustomPrompt="1"/>
          </p:nvPr>
        </p:nvSpPr>
        <p:spPr>
          <a:xfrm>
            <a:off x="665587" y="3129278"/>
            <a:ext cx="10557933" cy="722376"/>
          </a:xfrm>
          <a:prstGeom prst="rect">
            <a:avLst/>
          </a:prstGeom>
          <a:solidFill>
            <a:srgbClr val="D0C8C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4320" anchor="ctr">
            <a:normAutofit/>
          </a:bodyPr>
          <a:lstStyle>
            <a:lvl1pPr marL="182880" indent="0">
              <a:buNone/>
              <a:defRPr sz="3200" b="1" i="0" cap="all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hu-HU" cap="all" baseline="0" dirty="0"/>
              <a:t>Fejezet címe</a:t>
            </a:r>
            <a:endParaRPr lang="hu-HU" dirty="0"/>
          </a:p>
        </p:txBody>
      </p:sp>
      <p:sp>
        <p:nvSpPr>
          <p:cNvPr id="14" name="Dátum helye 1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1BE0492-27AD-4DE8-AF59-A2D04BC1C65D}" type="datetime1">
              <a:rPr lang="hu-HU" smtClean="0"/>
              <a:pPr/>
              <a:t>20/09/18</a:t>
            </a:fld>
            <a:endParaRPr lang="hu-HU"/>
          </a:p>
        </p:txBody>
      </p:sp>
      <p:sp>
        <p:nvSpPr>
          <p:cNvPr id="15" name="Élőláb helye 1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6" name="Dia számának helye 1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4926BA-65EF-4C40-9E66-7E87365823D3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8271" y="0"/>
            <a:ext cx="9186527" cy="1179576"/>
          </a:xfrm>
        </p:spPr>
        <p:txBody>
          <a:bodyPr>
            <a:normAutofit/>
          </a:bodyPr>
          <a:lstStyle>
            <a:lvl1pPr>
              <a:defRPr lang="hu-HU" sz="2800" b="1" cap="all" baseline="0" dirty="0" smtClean="0">
                <a:solidFill>
                  <a:srgbClr val="8C837D"/>
                </a:solidFill>
              </a:defRPr>
            </a:lvl1pPr>
          </a:lstStyle>
          <a:p>
            <a:r>
              <a:rPr lang="hu-HU" sz="2800" b="1" cap="all" dirty="0">
                <a:solidFill>
                  <a:srgbClr val="8C837D"/>
                </a:solidFill>
                <a:latin typeface="+mn-lt"/>
              </a:rPr>
              <a:t>Cím beírásához kattintson ide</a:t>
            </a:r>
          </a:p>
        </p:txBody>
      </p:sp>
    </p:spTree>
    <p:extLst>
      <p:ext uri="{BB962C8B-B14F-4D97-AF65-F5344CB8AC3E}">
        <p14:creationId xmlns:p14="http://schemas.microsoft.com/office/powerpoint/2010/main" val="3764240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8271" y="0"/>
            <a:ext cx="9186527" cy="1179576"/>
          </a:xfrm>
        </p:spPr>
        <p:txBody>
          <a:bodyPr>
            <a:normAutofit/>
          </a:bodyPr>
          <a:lstStyle>
            <a:lvl1pPr>
              <a:defRPr lang="hu-HU" sz="2800" b="1" cap="all" baseline="0" dirty="0" smtClean="0">
                <a:solidFill>
                  <a:srgbClr val="8C837D"/>
                </a:solidFill>
              </a:defRPr>
            </a:lvl1pPr>
          </a:lstStyle>
          <a:p>
            <a:r>
              <a:rPr lang="hu-HU" sz="2800" b="1" cap="all" dirty="0">
                <a:solidFill>
                  <a:srgbClr val="8C837D"/>
                </a:solidFill>
                <a:latin typeface="+mn-lt"/>
              </a:rPr>
              <a:t>Cím beírásához kattintson ide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157F-AD31-4AB3-B183-3C05C52D5103}" type="datetime1">
              <a:rPr lang="hu-HU" smtClean="0"/>
              <a:pPr/>
              <a:t>20/09/18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3406-DEFF-446A-9B24-DCCB279FEDF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0" name="Szöveg helye 19"/>
          <p:cNvSpPr>
            <a:spLocks noGrp="1"/>
          </p:cNvSpPr>
          <p:nvPr>
            <p:ph type="body" sz="quarter" idx="13"/>
          </p:nvPr>
        </p:nvSpPr>
        <p:spPr>
          <a:xfrm>
            <a:off x="198271" y="1608364"/>
            <a:ext cx="11656272" cy="432178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/>
            </a:lvl1pPr>
            <a:lvl2pPr marL="685800" indent="-228600">
              <a:buSzPct val="60000"/>
              <a:buFont typeface="LucidaGrande" panose="020B0600040502020204" pitchFamily="34" charset="0"/>
              <a:buChar char="▶"/>
              <a:defRPr/>
            </a:lvl2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67142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98271" y="0"/>
            <a:ext cx="9186527" cy="1179576"/>
          </a:xfrm>
        </p:spPr>
        <p:txBody>
          <a:bodyPr>
            <a:normAutofit/>
          </a:bodyPr>
          <a:lstStyle>
            <a:lvl1pPr>
              <a:defRPr lang="hu-HU" sz="2800" b="1" cap="all" baseline="0" dirty="0" smtClean="0">
                <a:solidFill>
                  <a:srgbClr val="8C837D"/>
                </a:solidFill>
              </a:defRPr>
            </a:lvl1pPr>
          </a:lstStyle>
          <a:p>
            <a:r>
              <a:rPr lang="hu-HU" sz="2800" b="1" cap="all" dirty="0">
                <a:solidFill>
                  <a:srgbClr val="8C837D"/>
                </a:solidFill>
                <a:latin typeface="+mn-lt"/>
              </a:rPr>
              <a:t>Cím beírásához kattintson ide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918F157F-AD31-4AB3-B183-3C05C52D5103}" type="datetime1">
              <a:rPr lang="hu-HU" smtClean="0"/>
              <a:pPr/>
              <a:t>20/09/18</a:t>
            </a:fld>
            <a:endParaRPr lang="hu-H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0B4B3406-DEFF-446A-9B24-DCCB279FEDF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198967" y="1592036"/>
            <a:ext cx="11655576" cy="4351564"/>
          </a:xfrm>
        </p:spPr>
        <p:txBody>
          <a:bodyPr/>
          <a:lstStyle>
            <a:lvl1pPr marL="228600" indent="-228600">
              <a:buFont typeface="Wingdings" pitchFamily="2" charset="2"/>
              <a:buChar char="§"/>
              <a:defRPr/>
            </a:lvl1pPr>
            <a:lvl2pPr marL="685800" indent="-228600">
              <a:buSzPct val="60000"/>
              <a:buFont typeface="LucidaGrande" panose="020B0600040502020204" pitchFamily="34" charset="0"/>
              <a:buChar char="▶"/>
              <a:defRPr/>
            </a:lvl2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4026498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ró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5152" y="1667668"/>
            <a:ext cx="10521696" cy="1325880"/>
          </a:xfrm>
        </p:spPr>
        <p:txBody>
          <a:bodyPr anchor="ctr">
            <a:noAutofit/>
          </a:bodyPr>
          <a:lstStyle>
            <a:lvl1pPr algn="ctr">
              <a:defRPr lang="hu-HU" sz="4000" b="1" cap="all" dirty="0">
                <a:solidFill>
                  <a:srgbClr val="8C837D"/>
                </a:solidFill>
              </a:defRPr>
            </a:lvl1pPr>
          </a:lstStyle>
          <a:p>
            <a:pPr algn="ctr"/>
            <a:r>
              <a:rPr lang="hu-HU" sz="4400" b="1" cap="all" dirty="0">
                <a:solidFill>
                  <a:srgbClr val="8C837D"/>
                </a:solidFill>
                <a:latin typeface="+mn-lt"/>
              </a:rPr>
              <a:t>Köszönöm a figyelmet!</a:t>
            </a:r>
          </a:p>
        </p:txBody>
      </p:sp>
      <p:sp>
        <p:nvSpPr>
          <p:cNvPr id="7" name="Szöveg helye 15"/>
          <p:cNvSpPr>
            <a:spLocks noGrp="1"/>
          </p:cNvSpPr>
          <p:nvPr>
            <p:ph type="body" sz="quarter" idx="15" hasCustomPrompt="1"/>
          </p:nvPr>
        </p:nvSpPr>
        <p:spPr>
          <a:xfrm>
            <a:off x="2362200" y="5058142"/>
            <a:ext cx="7620000" cy="449263"/>
          </a:xfrm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hu-HU" dirty="0"/>
              <a:t>E-mail</a:t>
            </a:r>
          </a:p>
        </p:txBody>
      </p:sp>
      <p:sp>
        <p:nvSpPr>
          <p:cNvPr id="8" name="Szöveg helye 17"/>
          <p:cNvSpPr>
            <a:spLocks noGrp="1"/>
          </p:cNvSpPr>
          <p:nvPr>
            <p:ph type="body" sz="quarter" idx="16" hasCustomPrompt="1"/>
          </p:nvPr>
        </p:nvSpPr>
        <p:spPr>
          <a:xfrm>
            <a:off x="2362200" y="4572000"/>
            <a:ext cx="7620000" cy="400050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hu-HU" dirty="0"/>
              <a:t>Beosztás</a:t>
            </a:r>
          </a:p>
        </p:txBody>
      </p:sp>
      <p:sp>
        <p:nvSpPr>
          <p:cNvPr id="9" name="Szöveg helye 19"/>
          <p:cNvSpPr>
            <a:spLocks noGrp="1"/>
          </p:cNvSpPr>
          <p:nvPr>
            <p:ph type="body" sz="quarter" idx="17" hasCustomPrompt="1"/>
          </p:nvPr>
        </p:nvSpPr>
        <p:spPr>
          <a:xfrm>
            <a:off x="2362200" y="4008665"/>
            <a:ext cx="7620000" cy="472849"/>
          </a:xfrm>
        </p:spPr>
        <p:txBody>
          <a:bodyPr/>
          <a:lstStyle>
            <a:lvl1pPr marL="0" indent="0" algn="ctr">
              <a:buNone/>
              <a:defRPr cap="all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hu-HU" dirty="0"/>
              <a:t>Előadó neve</a:t>
            </a:r>
          </a:p>
        </p:txBody>
      </p:sp>
    </p:spTree>
    <p:extLst>
      <p:ext uri="{BB962C8B-B14F-4D97-AF65-F5344CB8AC3E}">
        <p14:creationId xmlns:p14="http://schemas.microsoft.com/office/powerpoint/2010/main" val="1091314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312D2-B070-4991-B35F-8AAA2B0A4085}" type="datetime1">
              <a:rPr lang="hu-HU" smtClean="0"/>
              <a:pPr/>
              <a:t>20/09/18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926BA-65EF-4C40-9E66-7E87365823D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124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9" r:id="rId2"/>
    <p:sldLayoutId id="2147483680" r:id="rId3"/>
    <p:sldLayoutId id="2147483682" r:id="rId4"/>
    <p:sldLayoutId id="2147483678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4" Type="http://schemas.openxmlformats.org/officeDocument/2006/relationships/chart" Target="../charts/chart11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chart" Target="../charts/char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4" Type="http://schemas.openxmlformats.org/officeDocument/2006/relationships/chart" Target="../charts/chart14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chart" Target="../charts/char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chart" Target="../charts/chart17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chart" Target="../charts/char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1.xml"/><Relationship Id="rId12" Type="http://schemas.microsoft.com/office/2007/relationships/diagramDrawing" Target="../diagrams/drawing1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jpg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6" Type="http://schemas.openxmlformats.org/officeDocument/2006/relationships/image" Target="../media/image18.tiff"/><Relationship Id="rId7" Type="http://schemas.openxmlformats.org/officeDocument/2006/relationships/image" Target="../media/image19.png"/><Relationship Id="rId8" Type="http://schemas.openxmlformats.org/officeDocument/2006/relationships/diagramData" Target="../diagrams/data1.xml"/><Relationship Id="rId9" Type="http://schemas.openxmlformats.org/officeDocument/2006/relationships/diagramLayout" Target="../diagrams/layout1.xml"/><Relationship Id="rId10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chart" Target="../charts/chart3.xml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4" Type="http://schemas.openxmlformats.org/officeDocument/2006/relationships/chart" Target="../charts/chart8.xml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Ã©ptalÃ¡lat a kÃ¶vetkezÅre: â2008 financial crisisâ">
            <a:extLst>
              <a:ext uri="{FF2B5EF4-FFF2-40B4-BE49-F238E27FC236}">
                <a16:creationId xmlns:a16="http://schemas.microsoft.com/office/drawing/2014/main" xmlns="" id="{3FFC2DEA-EBB1-4DAC-8AC9-6AE185422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7" b="2126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xmlns="" id="{844B83C1-B9E5-4BD3-8941-181201433BD6}"/>
              </a:ext>
            </a:extLst>
          </p:cNvPr>
          <p:cNvSpPr/>
          <p:nvPr/>
        </p:nvSpPr>
        <p:spPr>
          <a:xfrm>
            <a:off x="5696434" y="0"/>
            <a:ext cx="6495566" cy="334356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Cím 5"/>
          <p:cNvSpPr txBox="1">
            <a:spLocks/>
          </p:cNvSpPr>
          <p:nvPr/>
        </p:nvSpPr>
        <p:spPr>
          <a:xfrm>
            <a:off x="5934352" y="69742"/>
            <a:ext cx="6257648" cy="11147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hu-HU" sz="320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Válság és válasz: A 2010 utáni nemzeti gazdaságpolitika</a:t>
            </a:r>
          </a:p>
          <a:p>
            <a:pPr algn="l">
              <a:lnSpc>
                <a:spcPct val="110000"/>
              </a:lnSpc>
            </a:pPr>
            <a:r>
              <a:rPr lang="hu-HU" sz="2800" b="0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Előzmények, eredmények és jelenlegi kihívások</a:t>
            </a:r>
            <a:r>
              <a:rPr lang="hu-HU" sz="320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320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4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400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b="0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ím 5"/>
          <p:cNvSpPr>
            <a:spLocks noGrp="1"/>
          </p:cNvSpPr>
          <p:nvPr>
            <p:ph type="title"/>
          </p:nvPr>
        </p:nvSpPr>
        <p:spPr>
          <a:xfrm>
            <a:off x="5934352" y="2207490"/>
            <a:ext cx="6174521" cy="1114773"/>
          </a:xfr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  <a:spcAft>
                <a:spcPts val="600"/>
              </a:spcAft>
            </a:pPr>
            <a:r>
              <a:rPr lang="hu-HU" sz="1800" b="0" cap="none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GYÖRGY László, </a:t>
            </a:r>
            <a:r>
              <a:rPr lang="hu-HU" sz="1800" b="0" cap="none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</a:t>
            </a:r>
            <a:r>
              <a:rPr lang="hu-HU" sz="1800" b="0" cap="none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800" b="0" cap="none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800" b="0" cap="none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gazdaságstratégiáért és szabályozásért felelős államtitkár</a:t>
            </a:r>
            <a:br>
              <a:rPr lang="hu-HU" sz="1800" b="0" cap="none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800" b="0" cap="none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Innovációs és Technológiai Minisztérium | 2018.09.06.</a:t>
            </a:r>
            <a:endParaRPr lang="hu-HU" sz="2000" b="0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71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xmlns="" id="{80E575B5-57B2-164A-82FD-67C52D14DC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56522" y="1768697"/>
            <a:ext cx="9580922" cy="1156959"/>
          </a:xfrm>
          <a:noFill/>
          <a:ln>
            <a:solidFill>
              <a:schemeClr val="bg1"/>
            </a:solidFill>
          </a:ln>
          <a:effectLst/>
        </p:spPr>
        <p:txBody>
          <a:bodyPr>
            <a:normAutofit/>
          </a:bodyPr>
          <a:lstStyle/>
          <a:p>
            <a:pPr marL="317500" indent="-317500">
              <a:buFont typeface="Wingdings" pitchFamily="2" charset="2"/>
              <a:buChar char="§"/>
            </a:pPr>
            <a:r>
              <a:rPr lang="hu-HU" sz="2800" b="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Hová vezetett a 2010 előtti évtizedek gazdaság-politikája? – Egyensúlytalanságok a válság hajnalán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70072FF2-503F-0349-A7C8-8E3AE425C29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4926BA-65EF-4C40-9E66-7E87365823D3}" type="slidenum">
              <a:rPr lang="hu-HU" smtClean="0"/>
              <a:pPr/>
              <a:t>10</a:t>
            </a:fld>
            <a:endParaRPr lang="hu-HU"/>
          </a:p>
        </p:txBody>
      </p:sp>
      <p:sp>
        <p:nvSpPr>
          <p:cNvPr id="8" name="Szöveg helye 1">
            <a:extLst>
              <a:ext uri="{FF2B5EF4-FFF2-40B4-BE49-F238E27FC236}">
                <a16:creationId xmlns:a16="http://schemas.microsoft.com/office/drawing/2014/main" xmlns="" id="{CBD12844-9370-0D45-8025-02010F55BC08}"/>
              </a:ext>
            </a:extLst>
          </p:cNvPr>
          <p:cNvSpPr txBox="1">
            <a:spLocks/>
          </p:cNvSpPr>
          <p:nvPr/>
        </p:nvSpPr>
        <p:spPr>
          <a:xfrm>
            <a:off x="1456531" y="3098532"/>
            <a:ext cx="10301360" cy="1244867"/>
          </a:xfrm>
          <a:prstGeom prst="rect">
            <a:avLst/>
          </a:prstGeom>
          <a:noFill/>
          <a:ln>
            <a:solidFill>
              <a:srgbClr val="00B0F0"/>
            </a:solidFill>
          </a:ln>
          <a:effectLst/>
        </p:spPr>
        <p:txBody>
          <a:bodyPr vert="horz" lIns="274320" tIns="45720" rIns="91440" bIns="45720" rtlCol="0" anchor="ctr">
            <a:noAutofit/>
          </a:bodyPr>
          <a:lstStyle>
            <a:lvl1pPr marL="18288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cap="all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358775">
              <a:buFont typeface="Wingdings" pitchFamily="2" charset="2"/>
              <a:buChar char="§"/>
            </a:pPr>
            <a:r>
              <a:rPr lang="hu-HU" sz="28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 után: magyarokat előnyben részesítő nemzeti gazdaságpolitika</a:t>
            </a:r>
            <a:r>
              <a:rPr lang="hu-HU" sz="2800" b="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szemben az IMF és Brüsszel javaslataival</a:t>
            </a:r>
          </a:p>
        </p:txBody>
      </p:sp>
      <p:sp>
        <p:nvSpPr>
          <p:cNvPr id="10" name="Szöveg helye 1">
            <a:extLst>
              <a:ext uri="{FF2B5EF4-FFF2-40B4-BE49-F238E27FC236}">
                <a16:creationId xmlns:a16="http://schemas.microsoft.com/office/drawing/2014/main" xmlns="" id="{672AEDDA-B949-824A-87B5-BF4F3324F545}"/>
              </a:ext>
            </a:extLst>
          </p:cNvPr>
          <p:cNvSpPr txBox="1">
            <a:spLocks/>
          </p:cNvSpPr>
          <p:nvPr/>
        </p:nvSpPr>
        <p:spPr>
          <a:xfrm>
            <a:off x="1456522" y="4343399"/>
            <a:ext cx="10301363" cy="11104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274320" tIns="45720" rIns="91440" bIns="45720" rtlCol="0" anchor="ctr">
            <a:noAutofit/>
          </a:bodyPr>
          <a:lstStyle>
            <a:lvl1pPr marL="18288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cap="all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358775">
              <a:buFont typeface="Wingdings" pitchFamily="2" charset="2"/>
              <a:buChar char="§"/>
            </a:pPr>
            <a:r>
              <a:rPr lang="hu-HU" sz="2800" b="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után: a magyar út folytatása az új kihívásokra reagálva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xmlns="" id="{B4E2FDA8-596C-5448-8F92-205474A3B6C4}"/>
              </a:ext>
            </a:extLst>
          </p:cNvPr>
          <p:cNvSpPr/>
          <p:nvPr/>
        </p:nvSpPr>
        <p:spPr>
          <a:xfrm>
            <a:off x="265814" y="220204"/>
            <a:ext cx="3083441" cy="637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hu-H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Tartalom</a:t>
            </a:r>
          </a:p>
        </p:txBody>
      </p:sp>
    </p:spTree>
    <p:extLst>
      <p:ext uri="{BB962C8B-B14F-4D97-AF65-F5344CB8AC3E}">
        <p14:creationId xmlns:p14="http://schemas.microsoft.com/office/powerpoint/2010/main" val="1739042040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:a16="http://schemas.microsoft.com/office/drawing/2014/main" xmlns="" id="{E53385E4-A20C-D84F-AFA2-FB0E3193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3406-DEFF-446A-9B24-DCCB279FEDF6}" type="slidenum">
              <a:rPr lang="hu-HU" smtClean="0"/>
              <a:pPr/>
              <a:t>11</a:t>
            </a:fld>
            <a:endParaRPr lang="hu-HU"/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xmlns="" id="{6956E0C3-4105-4046-9E3E-04E30261C91B}"/>
              </a:ext>
            </a:extLst>
          </p:cNvPr>
          <p:cNvSpPr txBox="1">
            <a:spLocks/>
          </p:cNvSpPr>
          <p:nvPr/>
        </p:nvSpPr>
        <p:spPr>
          <a:xfrm>
            <a:off x="672984" y="307260"/>
            <a:ext cx="11337955" cy="9233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u-HU" sz="2800" b="1" kern="1200" cap="all" baseline="0" dirty="0" smtClean="0">
                <a:solidFill>
                  <a:srgbClr val="8C83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Fedezetlen kormányzati kiadások helyett  fegyelmezett költségvetési politika, amelynek eredményeként 2014-től a tényleges hiány alacsonyabb minden évben a tervezettnél</a:t>
            </a:r>
          </a:p>
        </p:txBody>
      </p:sp>
      <p:sp>
        <p:nvSpPr>
          <p:cNvPr id="33" name="Téglalap 32">
            <a:extLst>
              <a:ext uri="{FF2B5EF4-FFF2-40B4-BE49-F238E27FC236}">
                <a16:creationId xmlns:a16="http://schemas.microsoft.com/office/drawing/2014/main" xmlns="" id="{E92623E3-78BE-4B05-8F8A-6201F5D225FA}"/>
              </a:ext>
            </a:extLst>
          </p:cNvPr>
          <p:cNvSpPr/>
          <p:nvPr/>
        </p:nvSpPr>
        <p:spPr>
          <a:xfrm>
            <a:off x="543895" y="1641774"/>
            <a:ext cx="4702359" cy="3923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hu-H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költségvetési hiány tervezett és tényleges alakulása</a:t>
            </a:r>
            <a:r>
              <a:rPr lang="hu-HU" sz="14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hu-HU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5" name="Diagram 34">
            <a:extLst>
              <a:ext uri="{FF2B5EF4-FFF2-40B4-BE49-F238E27FC236}">
                <a16:creationId xmlns:a16="http://schemas.microsoft.com/office/drawing/2014/main" xmlns="" id="{48493CC5-1D2F-4069-BBAD-0012488849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6085279"/>
              </p:ext>
            </p:extLst>
          </p:nvPr>
        </p:nvGraphicFramePr>
        <p:xfrm>
          <a:off x="1316013" y="2132354"/>
          <a:ext cx="9505269" cy="4345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6" name="Egyenes összekötő 35">
            <a:extLst>
              <a:ext uri="{FF2B5EF4-FFF2-40B4-BE49-F238E27FC236}">
                <a16:creationId xmlns:a16="http://schemas.microsoft.com/office/drawing/2014/main" xmlns="" id="{59874162-7E87-4A1F-B6FE-99092661BBAC}"/>
              </a:ext>
            </a:extLst>
          </p:cNvPr>
          <p:cNvCxnSpPr/>
          <p:nvPr/>
        </p:nvCxnSpPr>
        <p:spPr>
          <a:xfrm>
            <a:off x="1693990" y="4648049"/>
            <a:ext cx="8421794" cy="0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5. Source">
            <a:extLst>
              <a:ext uri="{FF2B5EF4-FFF2-40B4-BE49-F238E27FC236}">
                <a16:creationId xmlns:a16="http://schemas.microsoft.com/office/drawing/2014/main" xmlns="" id="{C1D7E8A9-6838-4057-BF01-BE4F1ECAAC8E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3501" y="6576529"/>
            <a:ext cx="7200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609600" indent="-609600" defTabSz="895350">
              <a:tabLst>
                <a:tab pos="612775" algn="l"/>
              </a:tabLst>
            </a:pPr>
            <a:r>
              <a:rPr lang="hu-HU" sz="1200" baseline="300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 </a:t>
            </a:r>
            <a:r>
              <a:rPr lang="hu-HU" sz="12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Eurostat alapján Századvég-számítás (* becsült érték)</a:t>
            </a:r>
          </a:p>
        </p:txBody>
      </p:sp>
      <p:cxnSp>
        <p:nvCxnSpPr>
          <p:cNvPr id="34" name="Egyenes összekötő 33">
            <a:extLst>
              <a:ext uri="{FF2B5EF4-FFF2-40B4-BE49-F238E27FC236}">
                <a16:creationId xmlns:a16="http://schemas.microsoft.com/office/drawing/2014/main" xmlns="" id="{2F26BC24-D54C-46BD-8F54-EE0F2F4D10BB}"/>
              </a:ext>
            </a:extLst>
          </p:cNvPr>
          <p:cNvCxnSpPr>
            <a:cxnSpLocks/>
          </p:cNvCxnSpPr>
          <p:nvPr/>
        </p:nvCxnSpPr>
        <p:spPr>
          <a:xfrm>
            <a:off x="672984" y="2132354"/>
            <a:ext cx="24950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474758"/>
      </p:ext>
    </p:extLst>
  </p:cSld>
  <p:clrMapOvr>
    <a:masterClrMapping/>
  </p:clrMapOvr>
  <p:transition xmlns:p14="http://schemas.microsoft.com/office/powerpoint/2010/main" spd="med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:a16="http://schemas.microsoft.com/office/drawing/2014/main" xmlns="" id="{E53385E4-A20C-D84F-AFA2-FB0E3193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3406-DEFF-446A-9B24-DCCB279FEDF6}" type="slidenum">
              <a:rPr lang="hu-HU" smtClean="0"/>
              <a:pPr/>
              <a:t>12</a:t>
            </a:fld>
            <a:endParaRPr lang="hu-HU"/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xmlns="" id="{6956E0C3-4105-4046-9E3E-04E30261C91B}"/>
              </a:ext>
            </a:extLst>
          </p:cNvPr>
          <p:cNvSpPr txBox="1">
            <a:spLocks/>
          </p:cNvSpPr>
          <p:nvPr/>
        </p:nvSpPr>
        <p:spPr>
          <a:xfrm>
            <a:off x="672984" y="307260"/>
            <a:ext cx="11337955" cy="9233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u-HU" sz="2800" b="1" kern="1200" cap="all" baseline="0" dirty="0" smtClean="0">
                <a:solidFill>
                  <a:srgbClr val="8C83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Eladósodás helyett adósságleépítés: 2010-től a magyar bruttó államadósság jelentősen alatta marad az EU-15 és EU-28 átlagának</a:t>
            </a:r>
          </a:p>
        </p:txBody>
      </p:sp>
      <p:sp>
        <p:nvSpPr>
          <p:cNvPr id="33" name="Téglalap 32">
            <a:extLst>
              <a:ext uri="{FF2B5EF4-FFF2-40B4-BE49-F238E27FC236}">
                <a16:creationId xmlns:a16="http://schemas.microsoft.com/office/drawing/2014/main" xmlns="" id="{E92623E3-78BE-4B05-8F8A-6201F5D225FA}"/>
              </a:ext>
            </a:extLst>
          </p:cNvPr>
          <p:cNvSpPr/>
          <p:nvPr/>
        </p:nvSpPr>
        <p:spPr>
          <a:xfrm>
            <a:off x="543894" y="1908500"/>
            <a:ext cx="3372323" cy="3923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hu-H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bruttó államadósság alakulása a GDP arányában (%)</a:t>
            </a:r>
            <a:r>
              <a:rPr lang="hu-HU" sz="14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hu-HU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5. Source">
            <a:extLst>
              <a:ext uri="{FF2B5EF4-FFF2-40B4-BE49-F238E27FC236}">
                <a16:creationId xmlns:a16="http://schemas.microsoft.com/office/drawing/2014/main" xmlns="" id="{C1D7E8A9-6838-4057-BF01-BE4F1ECAAC8E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3501" y="6576529"/>
            <a:ext cx="7200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609600" indent="-609600" defTabSz="895350">
              <a:tabLst>
                <a:tab pos="612775" algn="l"/>
              </a:tabLst>
            </a:pPr>
            <a:r>
              <a:rPr lang="hu-HU" sz="1200" baseline="300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hu-HU" sz="12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AMECO, Eurostat, Századvég</a:t>
            </a:r>
          </a:p>
        </p:txBody>
      </p:sp>
      <p:cxnSp>
        <p:nvCxnSpPr>
          <p:cNvPr id="34" name="Egyenes összekötő 33">
            <a:extLst>
              <a:ext uri="{FF2B5EF4-FFF2-40B4-BE49-F238E27FC236}">
                <a16:creationId xmlns:a16="http://schemas.microsoft.com/office/drawing/2014/main" xmlns="" id="{2F26BC24-D54C-46BD-8F54-EE0F2F4D10BB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672984" y="2425975"/>
            <a:ext cx="2605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xmlns="" id="{264C764F-130B-47BD-BC48-41F1D90105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0435569"/>
              </p:ext>
            </p:extLst>
          </p:nvPr>
        </p:nvGraphicFramePr>
        <p:xfrm>
          <a:off x="6341960" y="2425975"/>
          <a:ext cx="5468978" cy="4020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xmlns="" id="{711D2C44-76F3-463B-BF33-6926CA83CB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7501380"/>
              </p:ext>
            </p:extLst>
          </p:nvPr>
        </p:nvGraphicFramePr>
        <p:xfrm>
          <a:off x="543895" y="2425975"/>
          <a:ext cx="5468978" cy="4020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99088419"/>
      </p:ext>
    </p:extLst>
  </p:cSld>
  <p:clrMapOvr>
    <a:masterClrMapping/>
  </p:clrMapOvr>
  <p:transition xmlns:p14="http://schemas.microsoft.com/office/powerpoint/2010/main" spd="med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:a16="http://schemas.microsoft.com/office/drawing/2014/main" xmlns="" id="{E53385E4-A20C-D84F-AFA2-FB0E3193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3406-DEFF-446A-9B24-DCCB279FEDF6}" type="slidenum">
              <a:rPr lang="hu-HU" smtClean="0"/>
              <a:pPr/>
              <a:t>13</a:t>
            </a:fld>
            <a:endParaRPr lang="hu-HU"/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xmlns="" id="{6956E0C3-4105-4046-9E3E-04E30261C91B}"/>
              </a:ext>
            </a:extLst>
          </p:cNvPr>
          <p:cNvSpPr txBox="1">
            <a:spLocks/>
          </p:cNvSpPr>
          <p:nvPr/>
        </p:nvSpPr>
        <p:spPr>
          <a:xfrm>
            <a:off x="672984" y="307260"/>
            <a:ext cx="11337955" cy="9233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u-HU" sz="2800" b="1" kern="1200" cap="all" baseline="0" dirty="0" smtClean="0">
                <a:solidFill>
                  <a:srgbClr val="8C83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Megszűnő munkahelyek helyett munkahelyteremtés: 798 ezer fővel többen dolgoztak 2018 II. negyedévében, mint 2010-ben, amelyből közel 600 ezer fő a hazai elsődleges munkaerő-piacon helyezkedett el</a:t>
            </a:r>
          </a:p>
        </p:txBody>
      </p:sp>
      <p:sp>
        <p:nvSpPr>
          <p:cNvPr id="33" name="Téglalap 32">
            <a:extLst>
              <a:ext uri="{FF2B5EF4-FFF2-40B4-BE49-F238E27FC236}">
                <a16:creationId xmlns:a16="http://schemas.microsoft.com/office/drawing/2014/main" xmlns="" id="{E92623E3-78BE-4B05-8F8A-6201F5D225FA}"/>
              </a:ext>
            </a:extLst>
          </p:cNvPr>
          <p:cNvSpPr/>
          <p:nvPr/>
        </p:nvSpPr>
        <p:spPr>
          <a:xfrm>
            <a:off x="543896" y="1908500"/>
            <a:ext cx="3298432" cy="3923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hu-H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foglalkoztatás alakulása a 15-74 éves korosztályban (fő)</a:t>
            </a:r>
            <a:r>
              <a:rPr lang="hu-HU" sz="14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hu-HU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5. Source">
            <a:extLst>
              <a:ext uri="{FF2B5EF4-FFF2-40B4-BE49-F238E27FC236}">
                <a16:creationId xmlns:a16="http://schemas.microsoft.com/office/drawing/2014/main" xmlns="" id="{C1D7E8A9-6838-4057-BF01-BE4F1ECAAC8E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3501" y="6576529"/>
            <a:ext cx="7200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609600" indent="-609600" defTabSz="895350">
              <a:tabLst>
                <a:tab pos="612775" algn="l"/>
              </a:tabLst>
            </a:pPr>
            <a:r>
              <a:rPr lang="hu-HU" sz="1200" baseline="300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 </a:t>
            </a:r>
            <a:r>
              <a:rPr lang="hu-HU" sz="12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KSH</a:t>
            </a:r>
          </a:p>
        </p:txBody>
      </p:sp>
      <p:cxnSp>
        <p:nvCxnSpPr>
          <p:cNvPr id="34" name="Egyenes összekötő 33">
            <a:extLst>
              <a:ext uri="{FF2B5EF4-FFF2-40B4-BE49-F238E27FC236}">
                <a16:creationId xmlns:a16="http://schemas.microsoft.com/office/drawing/2014/main" xmlns="" id="{2F26BC24-D54C-46BD-8F54-EE0F2F4D10BB}"/>
              </a:ext>
            </a:extLst>
          </p:cNvPr>
          <p:cNvCxnSpPr>
            <a:cxnSpLocks/>
          </p:cNvCxnSpPr>
          <p:nvPr/>
        </p:nvCxnSpPr>
        <p:spPr>
          <a:xfrm>
            <a:off x="672983" y="2393177"/>
            <a:ext cx="2605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xmlns="" id="{10171FAF-4E9E-482E-9C94-10CC649B99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900577"/>
              </p:ext>
            </p:extLst>
          </p:nvPr>
        </p:nvGraphicFramePr>
        <p:xfrm>
          <a:off x="672983" y="2398609"/>
          <a:ext cx="10826289" cy="382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églalap feliratnak 19">
            <a:extLst>
              <a:ext uri="{FF2B5EF4-FFF2-40B4-BE49-F238E27FC236}">
                <a16:creationId xmlns:a16="http://schemas.microsoft.com/office/drawing/2014/main" xmlns="" id="{269F33D7-4D41-44C7-9FA6-35AD505D4D9B}"/>
              </a:ext>
            </a:extLst>
          </p:cNvPr>
          <p:cNvSpPr/>
          <p:nvPr/>
        </p:nvSpPr>
        <p:spPr>
          <a:xfrm>
            <a:off x="6427305" y="3652047"/>
            <a:ext cx="1137277" cy="659912"/>
          </a:xfrm>
          <a:prstGeom prst="wedgeRectCallout">
            <a:avLst>
              <a:gd name="adj1" fmla="val -16443"/>
              <a:gd name="adj2" fmla="val 116797"/>
            </a:avLst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2010:</a:t>
            </a:r>
          </a:p>
          <a:p>
            <a:pPr algn="ctr"/>
            <a:r>
              <a:rPr lang="hu-H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3.678 e fő</a:t>
            </a:r>
          </a:p>
        </p:txBody>
      </p:sp>
      <p:sp>
        <p:nvSpPr>
          <p:cNvPr id="15" name="Téglalap feliratnak 19">
            <a:extLst>
              <a:ext uri="{FF2B5EF4-FFF2-40B4-BE49-F238E27FC236}">
                <a16:creationId xmlns:a16="http://schemas.microsoft.com/office/drawing/2014/main" xmlns="" id="{C3358152-BF29-4B02-AFC1-24A580E13B95}"/>
              </a:ext>
            </a:extLst>
          </p:cNvPr>
          <p:cNvSpPr/>
          <p:nvPr/>
        </p:nvSpPr>
        <p:spPr>
          <a:xfrm>
            <a:off x="10635070" y="2171124"/>
            <a:ext cx="1137277" cy="659912"/>
          </a:xfrm>
          <a:prstGeom prst="wedgeRectCallout">
            <a:avLst>
              <a:gd name="adj1" fmla="val 10358"/>
              <a:gd name="adj2" fmla="val 73408"/>
            </a:avLst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2018Q2:</a:t>
            </a:r>
          </a:p>
          <a:p>
            <a:pPr algn="ctr"/>
            <a:r>
              <a:rPr lang="hu-H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4.476 e fő</a:t>
            </a:r>
          </a:p>
        </p:txBody>
      </p:sp>
    </p:spTree>
    <p:extLst>
      <p:ext uri="{BB962C8B-B14F-4D97-AF65-F5344CB8AC3E}">
        <p14:creationId xmlns:p14="http://schemas.microsoft.com/office/powerpoint/2010/main" val="1342552002"/>
      </p:ext>
    </p:extLst>
  </p:cSld>
  <p:clrMapOvr>
    <a:masterClrMapping/>
  </p:clrMapOvr>
  <p:transition xmlns:p14="http://schemas.microsoft.com/office/powerpoint/2010/main" spd="med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3406-DEFF-446A-9B24-DCCB279FEDF6}" type="slidenum">
              <a:rPr lang="hu-HU" smtClean="0"/>
              <a:pPr/>
              <a:t>14</a:t>
            </a:fld>
            <a:endParaRPr lang="hu-HU" dirty="0"/>
          </a:p>
        </p:txBody>
      </p:sp>
      <p:sp>
        <p:nvSpPr>
          <p:cNvPr id="142" name="Cím 1">
            <a:extLst>
              <a:ext uri="{FF2B5EF4-FFF2-40B4-BE49-F238E27FC236}">
                <a16:creationId xmlns:a16="http://schemas.microsoft.com/office/drawing/2014/main" xmlns="" id="{C97AEF7F-C6B9-DB4B-B24C-13B7986C0B9B}"/>
              </a:ext>
            </a:extLst>
          </p:cNvPr>
          <p:cNvSpPr txBox="1">
            <a:spLocks/>
          </p:cNvSpPr>
          <p:nvPr/>
        </p:nvSpPr>
        <p:spPr>
          <a:xfrm>
            <a:off x="672984" y="307260"/>
            <a:ext cx="11337955" cy="9233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u-HU" sz="2800" b="1" kern="1200" cap="all" baseline="0" dirty="0" smtClean="0">
                <a:solidFill>
                  <a:srgbClr val="8C83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Monopolprofitok helyett a bérekre és a </a:t>
            </a:r>
            <a:r>
              <a:rPr lang="hu-HU" b="0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 profitra </a:t>
            </a:r>
            <a:r>
              <a:rPr lang="hu-HU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történő fókuszálás: a kormány 2010 óta évi ~1000 milliárd forintot csoportosít át a globalizáció nyerteseitől a magyar családok számára</a:t>
            </a:r>
          </a:p>
        </p:txBody>
      </p:sp>
      <p:sp>
        <p:nvSpPr>
          <p:cNvPr id="34" name="5. Source">
            <a:extLst>
              <a:ext uri="{FF2B5EF4-FFF2-40B4-BE49-F238E27FC236}">
                <a16:creationId xmlns:a16="http://schemas.microsoft.com/office/drawing/2014/main" xmlns="" id="{CA4F2F9E-059F-46C8-94D5-07D4A5FCF659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3501" y="6576529"/>
            <a:ext cx="7200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609600" indent="-609600" defTabSz="895350">
              <a:tabLst>
                <a:tab pos="612775" algn="l"/>
              </a:tabLst>
            </a:pPr>
            <a:r>
              <a:rPr lang="hu-HU" sz="1200" baseline="300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12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ITM számítás költségvetési adatok alapján</a:t>
            </a: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xmlns="" id="{E50EE266-6474-46A7-B590-61BA1FD345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6917362"/>
              </p:ext>
            </p:extLst>
          </p:nvPr>
        </p:nvGraphicFramePr>
        <p:xfrm>
          <a:off x="469784" y="1931206"/>
          <a:ext cx="5626216" cy="4358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xmlns="" id="{65FA4422-C825-40E8-93D9-415E03F0A2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7820474"/>
              </p:ext>
            </p:extLst>
          </p:nvPr>
        </p:nvGraphicFramePr>
        <p:xfrm>
          <a:off x="6341960" y="1931206"/>
          <a:ext cx="5434403" cy="4358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Téglalap 19">
            <a:extLst>
              <a:ext uri="{FF2B5EF4-FFF2-40B4-BE49-F238E27FC236}">
                <a16:creationId xmlns:a16="http://schemas.microsoft.com/office/drawing/2014/main" xmlns="" id="{1B3F76C0-7622-492B-A417-CF5AC5F0C42C}"/>
              </a:ext>
            </a:extLst>
          </p:cNvPr>
          <p:cNvSpPr/>
          <p:nvPr/>
        </p:nvSpPr>
        <p:spPr>
          <a:xfrm>
            <a:off x="350982" y="1593955"/>
            <a:ext cx="5227782" cy="3923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hu-H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középosztálybeli</a:t>
            </a:r>
            <a:r>
              <a:rPr lang="hu-H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családokhoz áramló többletjövedelem és ennek pénzügyi forrása a GDP %-</a:t>
            </a:r>
            <a:r>
              <a:rPr lang="hu-HU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ában</a:t>
            </a:r>
            <a:r>
              <a:rPr lang="hu-H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hu-HU" sz="14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hu-HU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Egyenes összekötő 20">
            <a:extLst>
              <a:ext uri="{FF2B5EF4-FFF2-40B4-BE49-F238E27FC236}">
                <a16:creationId xmlns:a16="http://schemas.microsoft.com/office/drawing/2014/main" xmlns="" id="{88BA67B3-5574-4562-BE44-14A7FE00A01E}"/>
              </a:ext>
            </a:extLst>
          </p:cNvPr>
          <p:cNvCxnSpPr>
            <a:cxnSpLocks/>
          </p:cNvCxnSpPr>
          <p:nvPr/>
        </p:nvCxnSpPr>
        <p:spPr>
          <a:xfrm>
            <a:off x="544726" y="2060757"/>
            <a:ext cx="2605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936022"/>
      </p:ext>
    </p:extLst>
  </p:cSld>
  <p:clrMapOvr>
    <a:masterClrMapping/>
  </p:clrMapOvr>
  <p:transition xmlns:p14="http://schemas.microsoft.com/office/powerpoint/2010/main" spd="med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3406-DEFF-446A-9B24-DCCB279FEDF6}" type="slidenum">
              <a:rPr lang="hu-HU" smtClean="0"/>
              <a:pPr/>
              <a:t>15</a:t>
            </a:fld>
            <a:endParaRPr lang="hu-HU" dirty="0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672985" y="307260"/>
            <a:ext cx="10942612" cy="9233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u-HU" sz="2800" b="1" kern="1200" cap="all" baseline="0" dirty="0" smtClean="0">
                <a:solidFill>
                  <a:srgbClr val="8C83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Ennek eredményeként 2017 végéig 8 százalékponttal emelkedett a nettó bérhányad, azaz a teljes megtermelt jövedelemből az állampolgároknál megjelenő nettó munkabérek aránya</a:t>
            </a:r>
          </a:p>
        </p:txBody>
      </p:sp>
      <p:sp>
        <p:nvSpPr>
          <p:cNvPr id="19" name="5. Source">
            <a:extLst>
              <a:ext uri="{FF2B5EF4-FFF2-40B4-BE49-F238E27FC236}">
                <a16:creationId xmlns:a16="http://schemas.microsoft.com/office/drawing/2014/main" xmlns="" id="{D43839DC-CE65-7449-BF2C-5219A163B3C7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3501" y="6576529"/>
            <a:ext cx="7200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609600" indent="-609600" defTabSz="895350">
              <a:tabLst>
                <a:tab pos="612775" algn="l"/>
              </a:tabLst>
            </a:pPr>
            <a:r>
              <a:rPr lang="hu-HU" sz="1200" baseline="300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hu-HU" sz="12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KSH és Eurostat alapján saját számítás</a:t>
            </a:r>
            <a:endParaRPr lang="hu-HU" sz="1200" baseline="3000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xmlns="" id="{14CEA4B2-C056-4618-8F1D-E57D3A7867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7643517"/>
              </p:ext>
            </p:extLst>
          </p:nvPr>
        </p:nvGraphicFramePr>
        <p:xfrm>
          <a:off x="770307" y="2120168"/>
          <a:ext cx="10738202" cy="4068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églalap 13">
            <a:extLst>
              <a:ext uri="{FF2B5EF4-FFF2-40B4-BE49-F238E27FC236}">
                <a16:creationId xmlns:a16="http://schemas.microsoft.com/office/drawing/2014/main" xmlns="" id="{7017FDDA-1EA5-47AB-94B2-EE4E6467D763}"/>
              </a:ext>
            </a:extLst>
          </p:cNvPr>
          <p:cNvSpPr/>
          <p:nvPr/>
        </p:nvSpPr>
        <p:spPr>
          <a:xfrm>
            <a:off x="493647" y="1618756"/>
            <a:ext cx="2942281" cy="521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hu-H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nettó bérhányad alakulása 1990 és 2017 között (%)</a:t>
            </a:r>
            <a:r>
              <a:rPr lang="hu-HU" sz="14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hu-HU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xmlns="" id="{FEE14EC6-4EE4-46CF-9015-1FFB2F26FD33}"/>
              </a:ext>
            </a:extLst>
          </p:cNvPr>
          <p:cNvCxnSpPr>
            <a:cxnSpLocks/>
          </p:cNvCxnSpPr>
          <p:nvPr/>
        </p:nvCxnSpPr>
        <p:spPr>
          <a:xfrm>
            <a:off x="672985" y="2122726"/>
            <a:ext cx="2605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639864"/>
      </p:ext>
    </p:extLst>
  </p:cSld>
  <p:clrMapOvr>
    <a:masterClrMapping/>
  </p:clrMapOvr>
  <p:transition xmlns:p14="http://schemas.microsoft.com/office/powerpoint/2010/main" spd="med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3406-DEFF-446A-9B24-DCCB279FEDF6}" type="slidenum">
              <a:rPr lang="hu-HU" smtClean="0"/>
              <a:pPr/>
              <a:t>16</a:t>
            </a:fld>
            <a:endParaRPr lang="hu-HU" dirty="0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672985" y="307260"/>
            <a:ext cx="10942612" cy="9233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u-HU" sz="2800" b="1" kern="1200" cap="all" baseline="0" dirty="0" smtClean="0">
                <a:solidFill>
                  <a:srgbClr val="8C83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Duális adó- és gazdaságszerkezet enyhítése: munkaadók és kkv-k adóterheinek csökkentése</a:t>
            </a:r>
          </a:p>
        </p:txBody>
      </p:sp>
      <p:sp>
        <p:nvSpPr>
          <p:cNvPr id="19" name="5. Source">
            <a:extLst>
              <a:ext uri="{FF2B5EF4-FFF2-40B4-BE49-F238E27FC236}">
                <a16:creationId xmlns:a16="http://schemas.microsoft.com/office/drawing/2014/main" xmlns="" id="{D43839DC-CE65-7449-BF2C-5219A163B3C7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3501" y="6576529"/>
            <a:ext cx="7200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609600" indent="-609600" defTabSz="895350">
              <a:tabLst>
                <a:tab pos="612775" algn="l"/>
              </a:tabLst>
            </a:pPr>
            <a:r>
              <a:rPr lang="hu-HU" sz="1200" baseline="300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hu-HU" sz="12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OECD, </a:t>
            </a:r>
            <a:r>
              <a:rPr lang="hu-HU" sz="1200" baseline="300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12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Világbank</a:t>
            </a:r>
            <a:endParaRPr lang="hu-HU" sz="1200" baseline="3000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xmlns="" id="{10E60E5A-CBCE-49F9-877B-325593C772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126179"/>
              </p:ext>
            </p:extLst>
          </p:nvPr>
        </p:nvGraphicFramePr>
        <p:xfrm>
          <a:off x="672985" y="2299807"/>
          <a:ext cx="5675860" cy="4202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Téglalap 24">
            <a:extLst>
              <a:ext uri="{FF2B5EF4-FFF2-40B4-BE49-F238E27FC236}">
                <a16:creationId xmlns:a16="http://schemas.microsoft.com/office/drawing/2014/main" xmlns="" id="{07673FE5-8072-4502-98AA-F32408E1ADD3}"/>
              </a:ext>
            </a:extLst>
          </p:cNvPr>
          <p:cNvSpPr/>
          <p:nvPr/>
        </p:nvSpPr>
        <p:spPr>
          <a:xfrm>
            <a:off x="373574" y="1732002"/>
            <a:ext cx="4702359" cy="2564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hu-H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Marginális </a:t>
            </a:r>
            <a:r>
              <a:rPr lang="hu-HU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adóék</a:t>
            </a:r>
            <a:r>
              <a:rPr lang="hu-H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az átlagbér 100 százalékánál, középvállalatok átlagos adóterhelése (jobbra, %)</a:t>
            </a:r>
            <a:r>
              <a:rPr lang="hu-HU" sz="14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endParaRPr lang="hu-HU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Egyenes összekötő 25">
            <a:extLst>
              <a:ext uri="{FF2B5EF4-FFF2-40B4-BE49-F238E27FC236}">
                <a16:creationId xmlns:a16="http://schemas.microsoft.com/office/drawing/2014/main" xmlns="" id="{41399F2B-E53F-4479-9EA2-CCE6EAE3E7DA}"/>
              </a:ext>
            </a:extLst>
          </p:cNvPr>
          <p:cNvCxnSpPr>
            <a:cxnSpLocks/>
          </p:cNvCxnSpPr>
          <p:nvPr/>
        </p:nvCxnSpPr>
        <p:spPr>
          <a:xfrm>
            <a:off x="546536" y="2197972"/>
            <a:ext cx="386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Kép 26">
            <a:extLst>
              <a:ext uri="{FF2B5EF4-FFF2-40B4-BE49-F238E27FC236}">
                <a16:creationId xmlns:a16="http://schemas.microsoft.com/office/drawing/2014/main" xmlns="" id="{D7B03FE2-B690-4A31-A8DE-C027ECF558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45" y="2748603"/>
            <a:ext cx="432000" cy="432000"/>
          </a:xfrm>
          <a:prstGeom prst="rect">
            <a:avLst/>
          </a:prstGeom>
        </p:spPr>
      </p:pic>
      <p:pic>
        <p:nvPicPr>
          <p:cNvPr id="28" name="Kép 27">
            <a:extLst>
              <a:ext uri="{FF2B5EF4-FFF2-40B4-BE49-F238E27FC236}">
                <a16:creationId xmlns:a16="http://schemas.microsoft.com/office/drawing/2014/main" xmlns="" id="{EB65ED85-5004-4669-9BE3-6018BE565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846" y="5047188"/>
            <a:ext cx="432000" cy="432000"/>
          </a:xfrm>
          <a:prstGeom prst="rect">
            <a:avLst/>
          </a:prstGeom>
        </p:spPr>
      </p:pic>
      <p:pic>
        <p:nvPicPr>
          <p:cNvPr id="29" name="Kép 28">
            <a:extLst>
              <a:ext uri="{FF2B5EF4-FFF2-40B4-BE49-F238E27FC236}">
                <a16:creationId xmlns:a16="http://schemas.microsoft.com/office/drawing/2014/main" xmlns="" id="{69903534-EB61-4E54-8F50-126F99570C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000" y="4065223"/>
            <a:ext cx="432000" cy="432000"/>
          </a:xfrm>
          <a:prstGeom prst="rect">
            <a:avLst/>
          </a:prstGeom>
        </p:spPr>
      </p:pic>
      <p:pic>
        <p:nvPicPr>
          <p:cNvPr id="30" name="Kép 29">
            <a:extLst>
              <a:ext uri="{FF2B5EF4-FFF2-40B4-BE49-F238E27FC236}">
                <a16:creationId xmlns:a16="http://schemas.microsoft.com/office/drawing/2014/main" xmlns="" id="{6BEC1629-CD1C-43E6-BAB5-4AC1FBDD10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846" y="3964611"/>
            <a:ext cx="432000" cy="432000"/>
          </a:xfrm>
          <a:prstGeom prst="rect">
            <a:avLst/>
          </a:prstGeom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xmlns="" id="{1CFABAE0-683A-4D14-A589-2EE28736D6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663985"/>
              </p:ext>
            </p:extLst>
          </p:nvPr>
        </p:nvGraphicFramePr>
        <p:xfrm>
          <a:off x="6348845" y="2299807"/>
          <a:ext cx="5473500" cy="405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8" name="Kép 17">
            <a:extLst>
              <a:ext uri="{FF2B5EF4-FFF2-40B4-BE49-F238E27FC236}">
                <a16:creationId xmlns:a16="http://schemas.microsoft.com/office/drawing/2014/main" xmlns="" id="{6BBABB87-34BA-4A2C-92BE-5ADE4FAC2F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551" y="2420901"/>
            <a:ext cx="432000" cy="432000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xmlns="" id="{794CB15C-7C5E-41F5-AA8A-9FF5BD7AD9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318" y="4497223"/>
            <a:ext cx="432000" cy="432000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xmlns="" id="{98D03853-FDF7-45A6-B228-FC128208B6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15" y="3646040"/>
            <a:ext cx="432000" cy="432000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xmlns="" id="{0D1F441C-6908-4B8D-B97B-FC60828293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597" y="2779960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52564"/>
      </p:ext>
    </p:extLst>
  </p:cSld>
  <p:clrMapOvr>
    <a:masterClrMapping/>
  </p:clrMapOvr>
  <p:transition xmlns:p14="http://schemas.microsoft.com/office/powerpoint/2010/main" spd="med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Kép 59">
            <a:extLst>
              <a:ext uri="{FF2B5EF4-FFF2-40B4-BE49-F238E27FC236}">
                <a16:creationId xmlns:a16="http://schemas.microsoft.com/office/drawing/2014/main" xmlns="" id="{E3958287-81E9-4E0A-B558-3C06DDE8ED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402" y="1098919"/>
            <a:ext cx="6951091" cy="5223374"/>
          </a:xfrm>
          <a:prstGeom prst="rect">
            <a:avLst/>
          </a:prstGeo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3406-DEFF-446A-9B24-DCCB279FEDF6}" type="slidenum">
              <a:rPr lang="hu-HU" smtClean="0"/>
              <a:pPr/>
              <a:t>17</a:t>
            </a:fld>
            <a:endParaRPr lang="hu-HU" dirty="0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672985" y="307260"/>
            <a:ext cx="10942612" cy="9233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u-HU" sz="2800" b="1" kern="1200" cap="all" baseline="0" dirty="0" smtClean="0">
                <a:solidFill>
                  <a:srgbClr val="8C83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kivándorolt lakosság aránya Magyarországon a legalacsonyabb a régióban az ENSZ adatai alapján</a:t>
            </a:r>
          </a:p>
        </p:txBody>
      </p:sp>
      <p:sp>
        <p:nvSpPr>
          <p:cNvPr id="19" name="5. Source">
            <a:extLst>
              <a:ext uri="{FF2B5EF4-FFF2-40B4-BE49-F238E27FC236}">
                <a16:creationId xmlns:a16="http://schemas.microsoft.com/office/drawing/2014/main" xmlns="" id="{D43839DC-CE65-7449-BF2C-5219A163B3C7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3501" y="6576529"/>
            <a:ext cx="7200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609600" indent="-609600" defTabSz="895350">
              <a:tabLst>
                <a:tab pos="612775" algn="l"/>
              </a:tabLst>
            </a:pPr>
            <a:r>
              <a:rPr lang="hu-HU" sz="1200" baseline="300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hu-HU" sz="12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ENSZ, 2015</a:t>
            </a:r>
            <a:endParaRPr lang="hu-HU" sz="1200" baseline="3000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xmlns="" id="{B14B7E58-6728-4E97-A4AC-4CE01D70C379}"/>
              </a:ext>
            </a:extLst>
          </p:cNvPr>
          <p:cNvSpPr/>
          <p:nvPr/>
        </p:nvSpPr>
        <p:spPr>
          <a:xfrm>
            <a:off x="3965761" y="4800437"/>
            <a:ext cx="548640" cy="322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3,3</a:t>
            </a: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xmlns="" id="{CD3F72B9-AF89-4D76-80C1-A9C5A4029670}"/>
              </a:ext>
            </a:extLst>
          </p:cNvPr>
          <p:cNvSpPr/>
          <p:nvPr/>
        </p:nvSpPr>
        <p:spPr>
          <a:xfrm>
            <a:off x="3323826" y="5496373"/>
            <a:ext cx="548640" cy="322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2,7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xmlns="" id="{6837F12F-4836-495E-AC09-FE34B14FE026}"/>
              </a:ext>
            </a:extLst>
          </p:cNvPr>
          <p:cNvSpPr/>
          <p:nvPr/>
        </p:nvSpPr>
        <p:spPr>
          <a:xfrm>
            <a:off x="4720589" y="4189044"/>
            <a:ext cx="548640" cy="322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5,0</a:t>
            </a: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xmlns="" id="{A9894922-7ECD-4624-AA5D-0DA7DEBDA25B}"/>
              </a:ext>
            </a:extLst>
          </p:cNvPr>
          <p:cNvSpPr/>
          <p:nvPr/>
        </p:nvSpPr>
        <p:spPr>
          <a:xfrm>
            <a:off x="4780396" y="5029301"/>
            <a:ext cx="548640" cy="322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4,9</a:t>
            </a: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xmlns="" id="{C66B67EC-DEA8-4E2A-B2B0-3AF0DB3DF9CF}"/>
              </a:ext>
            </a:extLst>
          </p:cNvPr>
          <p:cNvSpPr/>
          <p:nvPr/>
        </p:nvSpPr>
        <p:spPr>
          <a:xfrm>
            <a:off x="4402522" y="4030271"/>
            <a:ext cx="415336" cy="326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5,8</a:t>
            </a:r>
            <a:endParaRPr lang="hu-H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xmlns="" id="{058BBD82-72AD-49BE-BBD9-CAA1D31673F3}"/>
              </a:ext>
            </a:extLst>
          </p:cNvPr>
          <p:cNvSpPr/>
          <p:nvPr/>
        </p:nvSpPr>
        <p:spPr>
          <a:xfrm>
            <a:off x="4328977" y="4217091"/>
            <a:ext cx="415336" cy="326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4,7</a:t>
            </a:r>
            <a:endParaRPr lang="hu-H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églalap 17">
            <a:extLst>
              <a:ext uri="{FF2B5EF4-FFF2-40B4-BE49-F238E27FC236}">
                <a16:creationId xmlns:a16="http://schemas.microsoft.com/office/drawing/2014/main" xmlns="" id="{00A5AE54-A7DE-4047-8500-23D60CF5F024}"/>
              </a:ext>
            </a:extLst>
          </p:cNvPr>
          <p:cNvSpPr/>
          <p:nvPr/>
        </p:nvSpPr>
        <p:spPr>
          <a:xfrm>
            <a:off x="4688315" y="2827265"/>
            <a:ext cx="548640" cy="322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3,7</a:t>
            </a:r>
          </a:p>
        </p:txBody>
      </p:sp>
      <p:sp>
        <p:nvSpPr>
          <p:cNvPr id="21" name="Téglalap 20">
            <a:extLst>
              <a:ext uri="{FF2B5EF4-FFF2-40B4-BE49-F238E27FC236}">
                <a16:creationId xmlns:a16="http://schemas.microsoft.com/office/drawing/2014/main" xmlns="" id="{075FEEC8-0D01-4751-A096-D1B8DF0DEC81}"/>
              </a:ext>
            </a:extLst>
          </p:cNvPr>
          <p:cNvSpPr/>
          <p:nvPr/>
        </p:nvSpPr>
        <p:spPr>
          <a:xfrm>
            <a:off x="5085904" y="2843219"/>
            <a:ext cx="548640" cy="322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3,4</a:t>
            </a:r>
          </a:p>
        </p:txBody>
      </p:sp>
      <p:sp>
        <p:nvSpPr>
          <p:cNvPr id="22" name="Téglalap 21">
            <a:extLst>
              <a:ext uri="{FF2B5EF4-FFF2-40B4-BE49-F238E27FC236}">
                <a16:creationId xmlns:a16="http://schemas.microsoft.com/office/drawing/2014/main" xmlns="" id="{E6195942-79ED-4FA1-8059-CDB9B6F8A549}"/>
              </a:ext>
            </a:extLst>
          </p:cNvPr>
          <p:cNvSpPr/>
          <p:nvPr/>
        </p:nvSpPr>
        <p:spPr>
          <a:xfrm>
            <a:off x="5693114" y="2520490"/>
            <a:ext cx="548640" cy="322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5,4</a:t>
            </a:r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xmlns="" id="{9E1F5280-93F8-4CE9-9DBB-38BAB5445EF0}"/>
              </a:ext>
            </a:extLst>
          </p:cNvPr>
          <p:cNvSpPr/>
          <p:nvPr/>
        </p:nvSpPr>
        <p:spPr>
          <a:xfrm>
            <a:off x="6856250" y="2843219"/>
            <a:ext cx="548640" cy="322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7,4</a:t>
            </a:r>
          </a:p>
        </p:txBody>
      </p:sp>
      <p:sp>
        <p:nvSpPr>
          <p:cNvPr id="24" name="Téglalap 23">
            <a:extLst>
              <a:ext uri="{FF2B5EF4-FFF2-40B4-BE49-F238E27FC236}">
                <a16:creationId xmlns:a16="http://schemas.microsoft.com/office/drawing/2014/main" xmlns="" id="{5BCABD56-1665-4D8D-A20C-5CF38ED0F999}"/>
              </a:ext>
            </a:extLst>
          </p:cNvPr>
          <p:cNvSpPr/>
          <p:nvPr/>
        </p:nvSpPr>
        <p:spPr>
          <a:xfrm>
            <a:off x="7130570" y="5496372"/>
            <a:ext cx="548640" cy="322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4,0</a:t>
            </a:r>
          </a:p>
        </p:txBody>
      </p:sp>
      <p:sp>
        <p:nvSpPr>
          <p:cNvPr id="31" name="Téglalap 30">
            <a:extLst>
              <a:ext uri="{FF2B5EF4-FFF2-40B4-BE49-F238E27FC236}">
                <a16:creationId xmlns:a16="http://schemas.microsoft.com/office/drawing/2014/main" xmlns="" id="{72E171F0-E35C-47A3-9276-C5D6E7734501}"/>
              </a:ext>
            </a:extLst>
          </p:cNvPr>
          <p:cNvSpPr/>
          <p:nvPr/>
        </p:nvSpPr>
        <p:spPr>
          <a:xfrm>
            <a:off x="6022459" y="5711526"/>
            <a:ext cx="548640" cy="322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8,0</a:t>
            </a:r>
          </a:p>
        </p:txBody>
      </p:sp>
      <p:sp>
        <p:nvSpPr>
          <p:cNvPr id="32" name="Téglalap 31">
            <a:extLst>
              <a:ext uri="{FF2B5EF4-FFF2-40B4-BE49-F238E27FC236}">
                <a16:creationId xmlns:a16="http://schemas.microsoft.com/office/drawing/2014/main" xmlns="" id="{A13D01C9-3676-48DE-A7AC-B0575102E099}"/>
              </a:ext>
            </a:extLst>
          </p:cNvPr>
          <p:cNvSpPr/>
          <p:nvPr/>
        </p:nvSpPr>
        <p:spPr>
          <a:xfrm>
            <a:off x="5219208" y="4670313"/>
            <a:ext cx="415336" cy="326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6,7</a:t>
            </a:r>
            <a:endParaRPr lang="hu-H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églalap 32">
            <a:extLst>
              <a:ext uri="{FF2B5EF4-FFF2-40B4-BE49-F238E27FC236}">
                <a16:creationId xmlns:a16="http://schemas.microsoft.com/office/drawing/2014/main" xmlns="" id="{DD7EF682-27B0-4AB6-9EA1-B75B1E50047B}"/>
              </a:ext>
            </a:extLst>
          </p:cNvPr>
          <p:cNvSpPr/>
          <p:nvPr/>
        </p:nvSpPr>
        <p:spPr>
          <a:xfrm>
            <a:off x="5651154" y="4702710"/>
            <a:ext cx="415336" cy="326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6,0</a:t>
            </a:r>
            <a:endParaRPr lang="hu-H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églalap 33">
            <a:extLst>
              <a:ext uri="{FF2B5EF4-FFF2-40B4-BE49-F238E27FC236}">
                <a16:creationId xmlns:a16="http://schemas.microsoft.com/office/drawing/2014/main" xmlns="" id="{700EEE6E-B51D-400B-AEBF-E93AFBCFA57B}"/>
              </a:ext>
            </a:extLst>
          </p:cNvPr>
          <p:cNvSpPr/>
          <p:nvPr/>
        </p:nvSpPr>
        <p:spPr>
          <a:xfrm>
            <a:off x="5634544" y="4469426"/>
            <a:ext cx="415336" cy="326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6,3</a:t>
            </a:r>
            <a:endParaRPr lang="hu-H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églalap 34">
            <a:extLst>
              <a:ext uri="{FF2B5EF4-FFF2-40B4-BE49-F238E27FC236}">
                <a16:creationId xmlns:a16="http://schemas.microsoft.com/office/drawing/2014/main" xmlns="" id="{A1554B67-4C37-4124-8C69-6C77AAC36078}"/>
              </a:ext>
            </a:extLst>
          </p:cNvPr>
          <p:cNvSpPr/>
          <p:nvPr/>
        </p:nvSpPr>
        <p:spPr>
          <a:xfrm>
            <a:off x="5259813" y="4356862"/>
            <a:ext cx="415336" cy="326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8,8</a:t>
            </a:r>
            <a:endParaRPr lang="hu-H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églalap 35">
            <a:extLst>
              <a:ext uri="{FF2B5EF4-FFF2-40B4-BE49-F238E27FC236}">
                <a16:creationId xmlns:a16="http://schemas.microsoft.com/office/drawing/2014/main" xmlns="" id="{CAF2407C-D1E4-4218-8724-B8C956B32C9E}"/>
              </a:ext>
            </a:extLst>
          </p:cNvPr>
          <p:cNvSpPr/>
          <p:nvPr/>
        </p:nvSpPr>
        <p:spPr>
          <a:xfrm>
            <a:off x="5508270" y="4012406"/>
            <a:ext cx="494068" cy="326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11,5</a:t>
            </a:r>
            <a:endParaRPr lang="hu-H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églalap 36">
            <a:extLst>
              <a:ext uri="{FF2B5EF4-FFF2-40B4-BE49-F238E27FC236}">
                <a16:creationId xmlns:a16="http://schemas.microsoft.com/office/drawing/2014/main" xmlns="" id="{AA9452E9-2B41-4171-B8C6-D4110891BEBF}"/>
              </a:ext>
            </a:extLst>
          </p:cNvPr>
          <p:cNvSpPr/>
          <p:nvPr/>
        </p:nvSpPr>
        <p:spPr>
          <a:xfrm>
            <a:off x="6241754" y="3685815"/>
            <a:ext cx="494068" cy="326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15,6</a:t>
            </a:r>
            <a:endParaRPr lang="hu-H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églalap 37">
            <a:extLst>
              <a:ext uri="{FF2B5EF4-FFF2-40B4-BE49-F238E27FC236}">
                <a16:creationId xmlns:a16="http://schemas.microsoft.com/office/drawing/2014/main" xmlns="" id="{919DD514-8B7C-44C1-A0A4-883DFA401755}"/>
              </a:ext>
            </a:extLst>
          </p:cNvPr>
          <p:cNvSpPr/>
          <p:nvPr/>
        </p:nvSpPr>
        <p:spPr>
          <a:xfrm>
            <a:off x="5842212" y="3483893"/>
            <a:ext cx="494068" cy="326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18,9</a:t>
            </a:r>
            <a:endParaRPr lang="hu-H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églalap 38">
            <a:extLst>
              <a:ext uri="{FF2B5EF4-FFF2-40B4-BE49-F238E27FC236}">
                <a16:creationId xmlns:a16="http://schemas.microsoft.com/office/drawing/2014/main" xmlns="" id="{68AAFC66-6844-458B-9D0D-2B21672A8D37}"/>
              </a:ext>
            </a:extLst>
          </p:cNvPr>
          <p:cNvSpPr/>
          <p:nvPr/>
        </p:nvSpPr>
        <p:spPr>
          <a:xfrm>
            <a:off x="5991382" y="3250609"/>
            <a:ext cx="415336" cy="326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17,1</a:t>
            </a:r>
            <a:endParaRPr lang="hu-H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églalap 39">
            <a:extLst>
              <a:ext uri="{FF2B5EF4-FFF2-40B4-BE49-F238E27FC236}">
                <a16:creationId xmlns:a16="http://schemas.microsoft.com/office/drawing/2014/main" xmlns="" id="{A7E096D6-F3D5-4F23-AF7D-BCB8CB90518E}"/>
              </a:ext>
            </a:extLst>
          </p:cNvPr>
          <p:cNvSpPr/>
          <p:nvPr/>
        </p:nvSpPr>
        <p:spPr>
          <a:xfrm>
            <a:off x="5944095" y="3013138"/>
            <a:ext cx="415336" cy="326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15,1</a:t>
            </a:r>
            <a:endParaRPr lang="hu-H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églalap 40">
            <a:extLst>
              <a:ext uri="{FF2B5EF4-FFF2-40B4-BE49-F238E27FC236}">
                <a16:creationId xmlns:a16="http://schemas.microsoft.com/office/drawing/2014/main" xmlns="" id="{D6255D07-835E-4F2B-9969-36085B7CC08B}"/>
              </a:ext>
            </a:extLst>
          </p:cNvPr>
          <p:cNvSpPr/>
          <p:nvPr/>
        </p:nvSpPr>
        <p:spPr>
          <a:xfrm>
            <a:off x="6579881" y="4154561"/>
            <a:ext cx="494068" cy="326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13,0</a:t>
            </a:r>
            <a:endParaRPr lang="hu-H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églalap 41">
            <a:extLst>
              <a:ext uri="{FF2B5EF4-FFF2-40B4-BE49-F238E27FC236}">
                <a16:creationId xmlns:a16="http://schemas.microsoft.com/office/drawing/2014/main" xmlns="" id="{F6966604-68A8-4CB0-B789-0A19FA1C7D91}"/>
              </a:ext>
            </a:extLst>
          </p:cNvPr>
          <p:cNvSpPr/>
          <p:nvPr/>
        </p:nvSpPr>
        <p:spPr>
          <a:xfrm>
            <a:off x="6482405" y="4469425"/>
            <a:ext cx="494068" cy="326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21,8</a:t>
            </a:r>
            <a:endParaRPr lang="hu-H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églalap 42">
            <a:extLst>
              <a:ext uri="{FF2B5EF4-FFF2-40B4-BE49-F238E27FC236}">
                <a16:creationId xmlns:a16="http://schemas.microsoft.com/office/drawing/2014/main" xmlns="" id="{4F02D699-70A1-45EC-9D0C-5DAEE331CA0B}"/>
              </a:ext>
            </a:extLst>
          </p:cNvPr>
          <p:cNvSpPr/>
          <p:nvPr/>
        </p:nvSpPr>
        <p:spPr>
          <a:xfrm>
            <a:off x="6177577" y="4769234"/>
            <a:ext cx="494068" cy="326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17,5</a:t>
            </a:r>
            <a:endParaRPr lang="hu-H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églalap 43">
            <a:extLst>
              <a:ext uri="{FF2B5EF4-FFF2-40B4-BE49-F238E27FC236}">
                <a16:creationId xmlns:a16="http://schemas.microsoft.com/office/drawing/2014/main" xmlns="" id="{77321968-20E6-49FE-A19E-D20C7A063ED8}"/>
              </a:ext>
            </a:extLst>
          </p:cNvPr>
          <p:cNvSpPr/>
          <p:nvPr/>
        </p:nvSpPr>
        <p:spPr>
          <a:xfrm>
            <a:off x="6290890" y="5200224"/>
            <a:ext cx="494068" cy="326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16,5</a:t>
            </a:r>
            <a:endParaRPr lang="hu-H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églalap 44">
            <a:extLst>
              <a:ext uri="{FF2B5EF4-FFF2-40B4-BE49-F238E27FC236}">
                <a16:creationId xmlns:a16="http://schemas.microsoft.com/office/drawing/2014/main" xmlns="" id="{9B05E18E-FD94-4409-A373-F99A97327C30}"/>
              </a:ext>
            </a:extLst>
          </p:cNvPr>
          <p:cNvSpPr/>
          <p:nvPr/>
        </p:nvSpPr>
        <p:spPr>
          <a:xfrm>
            <a:off x="5844181" y="5078555"/>
            <a:ext cx="415336" cy="326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10,9</a:t>
            </a:r>
            <a:endParaRPr lang="hu-H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églalap 45">
            <a:extLst>
              <a:ext uri="{FF2B5EF4-FFF2-40B4-BE49-F238E27FC236}">
                <a16:creationId xmlns:a16="http://schemas.microsoft.com/office/drawing/2014/main" xmlns="" id="{8ECEE4C2-7701-485F-B378-E2CB63C7C4B7}"/>
              </a:ext>
            </a:extLst>
          </p:cNvPr>
          <p:cNvSpPr/>
          <p:nvPr/>
        </p:nvSpPr>
        <p:spPr>
          <a:xfrm>
            <a:off x="5479601" y="4908581"/>
            <a:ext cx="415336" cy="326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20,4</a:t>
            </a:r>
            <a:endParaRPr lang="hu-H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églalap 46">
            <a:extLst>
              <a:ext uri="{FF2B5EF4-FFF2-40B4-BE49-F238E27FC236}">
                <a16:creationId xmlns:a16="http://schemas.microsoft.com/office/drawing/2014/main" xmlns="" id="{A683137A-16A4-4985-9192-8F7B5B446F23}"/>
              </a:ext>
            </a:extLst>
          </p:cNvPr>
          <p:cNvSpPr/>
          <p:nvPr/>
        </p:nvSpPr>
        <p:spPr>
          <a:xfrm>
            <a:off x="5568077" y="5109438"/>
            <a:ext cx="415336" cy="326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43,3</a:t>
            </a:r>
            <a:endParaRPr lang="hu-H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églalap 47">
            <a:extLst>
              <a:ext uri="{FF2B5EF4-FFF2-40B4-BE49-F238E27FC236}">
                <a16:creationId xmlns:a16="http://schemas.microsoft.com/office/drawing/2014/main" xmlns="" id="{366C7D4A-8FF4-4F8B-83BB-C81C7A67E45C}"/>
              </a:ext>
            </a:extLst>
          </p:cNvPr>
          <p:cNvSpPr/>
          <p:nvPr/>
        </p:nvSpPr>
        <p:spPr>
          <a:xfrm>
            <a:off x="5883809" y="5540833"/>
            <a:ext cx="415336" cy="326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38,8</a:t>
            </a:r>
            <a:endParaRPr lang="hu-H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églalap 48">
            <a:extLst>
              <a:ext uri="{FF2B5EF4-FFF2-40B4-BE49-F238E27FC236}">
                <a16:creationId xmlns:a16="http://schemas.microsoft.com/office/drawing/2014/main" xmlns="" id="{F0A0DA68-3341-41C9-B621-AA1B58075481}"/>
              </a:ext>
            </a:extLst>
          </p:cNvPr>
          <p:cNvSpPr/>
          <p:nvPr/>
        </p:nvSpPr>
        <p:spPr>
          <a:xfrm>
            <a:off x="6067069" y="5383080"/>
            <a:ext cx="415336" cy="326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24,8</a:t>
            </a:r>
            <a:endParaRPr lang="hu-H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églalap 49">
            <a:extLst>
              <a:ext uri="{FF2B5EF4-FFF2-40B4-BE49-F238E27FC236}">
                <a16:creationId xmlns:a16="http://schemas.microsoft.com/office/drawing/2014/main" xmlns="" id="{80CC359E-6626-4B0F-9F14-AA7FAAA8526B}"/>
              </a:ext>
            </a:extLst>
          </p:cNvPr>
          <p:cNvSpPr/>
          <p:nvPr/>
        </p:nvSpPr>
        <p:spPr>
          <a:xfrm>
            <a:off x="5756034" y="5256275"/>
            <a:ext cx="415336" cy="326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22,1</a:t>
            </a:r>
            <a:endParaRPr lang="hu-H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églalap 50">
            <a:extLst>
              <a:ext uri="{FF2B5EF4-FFF2-40B4-BE49-F238E27FC236}">
                <a16:creationId xmlns:a16="http://schemas.microsoft.com/office/drawing/2014/main" xmlns="" id="{5C26661D-C296-4463-8870-E00A7197BA8C}"/>
              </a:ext>
            </a:extLst>
          </p:cNvPr>
          <p:cNvSpPr/>
          <p:nvPr/>
        </p:nvSpPr>
        <p:spPr>
          <a:xfrm>
            <a:off x="3810282" y="3890500"/>
            <a:ext cx="494068" cy="326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7,6</a:t>
            </a:r>
            <a:endParaRPr lang="hu-H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églalap 51">
            <a:extLst>
              <a:ext uri="{FF2B5EF4-FFF2-40B4-BE49-F238E27FC236}">
                <a16:creationId xmlns:a16="http://schemas.microsoft.com/office/drawing/2014/main" xmlns="" id="{8A3C681D-188C-46FE-8615-0F1298B9AB38}"/>
              </a:ext>
            </a:extLst>
          </p:cNvPr>
          <p:cNvSpPr/>
          <p:nvPr/>
        </p:nvSpPr>
        <p:spPr>
          <a:xfrm>
            <a:off x="3291587" y="3723372"/>
            <a:ext cx="494068" cy="326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18,8</a:t>
            </a:r>
            <a:endParaRPr lang="hu-H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églalap 52">
            <a:extLst>
              <a:ext uri="{FF2B5EF4-FFF2-40B4-BE49-F238E27FC236}">
                <a16:creationId xmlns:a16="http://schemas.microsoft.com/office/drawing/2014/main" xmlns="" id="{F29A0611-B4C5-47D6-A9AE-04861C61AED7}"/>
              </a:ext>
            </a:extLst>
          </p:cNvPr>
          <p:cNvSpPr/>
          <p:nvPr/>
        </p:nvSpPr>
        <p:spPr>
          <a:xfrm>
            <a:off x="3145100" y="1951004"/>
            <a:ext cx="494068" cy="326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11,7</a:t>
            </a:r>
            <a:endParaRPr lang="hu-H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églalap 53">
            <a:extLst>
              <a:ext uri="{FF2B5EF4-FFF2-40B4-BE49-F238E27FC236}">
                <a16:creationId xmlns:a16="http://schemas.microsoft.com/office/drawing/2014/main" xmlns="" id="{9F3DB36F-C627-429F-9533-8794E98C7071}"/>
              </a:ext>
            </a:extLst>
          </p:cNvPr>
          <p:cNvSpPr/>
          <p:nvPr/>
        </p:nvSpPr>
        <p:spPr>
          <a:xfrm>
            <a:off x="2804838" y="5582866"/>
            <a:ext cx="494068" cy="326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22,3</a:t>
            </a:r>
            <a:endParaRPr lang="hu-H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églalap 54">
            <a:extLst>
              <a:ext uri="{FF2B5EF4-FFF2-40B4-BE49-F238E27FC236}">
                <a16:creationId xmlns:a16="http://schemas.microsoft.com/office/drawing/2014/main" xmlns="" id="{BE742904-58D7-4CF7-A362-FFD80244D02A}"/>
              </a:ext>
            </a:extLst>
          </p:cNvPr>
          <p:cNvSpPr/>
          <p:nvPr/>
        </p:nvSpPr>
        <p:spPr>
          <a:xfrm>
            <a:off x="874748" y="1132176"/>
            <a:ext cx="2177124" cy="1211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Azon lakosság aránya, amely az adott országban született, de külföldön él (az ország jelenlegi népességének arányában) (%)</a:t>
            </a:r>
            <a:r>
              <a:rPr lang="hu-HU" sz="14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hu-HU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Kép 58">
            <a:extLst>
              <a:ext uri="{FF2B5EF4-FFF2-40B4-BE49-F238E27FC236}">
                <a16:creationId xmlns:a16="http://schemas.microsoft.com/office/drawing/2014/main" xmlns="" id="{669D3E18-B062-474C-8B7C-B2EAFABCA0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310" y="5272733"/>
            <a:ext cx="756039" cy="92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62073"/>
      </p:ext>
    </p:extLst>
  </p:cSld>
  <p:clrMapOvr>
    <a:masterClrMapping/>
  </p:clrMapOvr>
  <p:transition xmlns:p14="http://schemas.microsoft.com/office/powerpoint/2010/main" spd="med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xmlns="" id="{80E575B5-57B2-164A-82FD-67C52D14DC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56522" y="1768697"/>
            <a:ext cx="9580922" cy="1156959"/>
          </a:xfrm>
          <a:noFill/>
          <a:ln>
            <a:solidFill>
              <a:schemeClr val="bg1"/>
            </a:solidFill>
          </a:ln>
          <a:effectLst/>
        </p:spPr>
        <p:txBody>
          <a:bodyPr>
            <a:normAutofit/>
          </a:bodyPr>
          <a:lstStyle/>
          <a:p>
            <a:pPr marL="317500" indent="-317500">
              <a:buFont typeface="Wingdings" pitchFamily="2" charset="2"/>
              <a:buChar char="§"/>
            </a:pPr>
            <a:r>
              <a:rPr lang="hu-HU" sz="2800" b="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Hová vezetett a 2010 előtti évtizedek gazdaság-politikája? – Egyensúlytalanságok a válság hajnalán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70072FF2-503F-0349-A7C8-8E3AE425C29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4926BA-65EF-4C40-9E66-7E87365823D3}" type="slidenum">
              <a:rPr lang="hu-HU" smtClean="0"/>
              <a:pPr/>
              <a:t>18</a:t>
            </a:fld>
            <a:endParaRPr lang="hu-HU"/>
          </a:p>
        </p:txBody>
      </p:sp>
      <p:sp>
        <p:nvSpPr>
          <p:cNvPr id="8" name="Szöveg helye 1">
            <a:extLst>
              <a:ext uri="{FF2B5EF4-FFF2-40B4-BE49-F238E27FC236}">
                <a16:creationId xmlns:a16="http://schemas.microsoft.com/office/drawing/2014/main" xmlns="" id="{CBD12844-9370-0D45-8025-02010F55BC08}"/>
              </a:ext>
            </a:extLst>
          </p:cNvPr>
          <p:cNvSpPr txBox="1">
            <a:spLocks/>
          </p:cNvSpPr>
          <p:nvPr/>
        </p:nvSpPr>
        <p:spPr>
          <a:xfrm>
            <a:off x="1456531" y="3098533"/>
            <a:ext cx="10301360" cy="9008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274320" tIns="45720" rIns="91440" bIns="45720" rtlCol="0" anchor="ctr">
            <a:noAutofit/>
          </a:bodyPr>
          <a:lstStyle>
            <a:lvl1pPr marL="18288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cap="all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358775">
              <a:buFont typeface="Wingdings" pitchFamily="2" charset="2"/>
              <a:buChar char="§"/>
            </a:pPr>
            <a:r>
              <a:rPr lang="hu-HU" sz="2800" b="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 után: magyarokat előnyben részesítő nemzeti gazdaságpolitika szemben az IMF és Brüsszel javaslataival</a:t>
            </a:r>
          </a:p>
        </p:txBody>
      </p:sp>
      <p:sp>
        <p:nvSpPr>
          <p:cNvPr id="10" name="Szöveg helye 1">
            <a:extLst>
              <a:ext uri="{FF2B5EF4-FFF2-40B4-BE49-F238E27FC236}">
                <a16:creationId xmlns:a16="http://schemas.microsoft.com/office/drawing/2014/main" xmlns="" id="{672AEDDA-B949-824A-87B5-BF4F3324F545}"/>
              </a:ext>
            </a:extLst>
          </p:cNvPr>
          <p:cNvSpPr txBox="1">
            <a:spLocks/>
          </p:cNvSpPr>
          <p:nvPr/>
        </p:nvSpPr>
        <p:spPr>
          <a:xfrm>
            <a:off x="1456529" y="4172222"/>
            <a:ext cx="10301363" cy="1110440"/>
          </a:xfrm>
          <a:prstGeom prst="rect">
            <a:avLst/>
          </a:prstGeom>
          <a:noFill/>
          <a:ln>
            <a:solidFill>
              <a:srgbClr val="00B0F0"/>
            </a:solidFill>
          </a:ln>
          <a:effectLst/>
        </p:spPr>
        <p:txBody>
          <a:bodyPr vert="horz" lIns="274320" tIns="45720" rIns="91440" bIns="45720" rtlCol="0" anchor="ctr">
            <a:noAutofit/>
          </a:bodyPr>
          <a:lstStyle>
            <a:lvl1pPr marL="18288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cap="all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358775">
              <a:buFont typeface="Wingdings" pitchFamily="2" charset="2"/>
              <a:buChar char="§"/>
            </a:pPr>
            <a:r>
              <a:rPr lang="hu-HU" sz="28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után: a magyar út folytatása az új kihívásokra reagálva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xmlns="" id="{B4E2FDA8-596C-5448-8F92-205474A3B6C4}"/>
              </a:ext>
            </a:extLst>
          </p:cNvPr>
          <p:cNvSpPr/>
          <p:nvPr/>
        </p:nvSpPr>
        <p:spPr>
          <a:xfrm>
            <a:off x="265814" y="220204"/>
            <a:ext cx="3083441" cy="637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hu-H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Tartalom</a:t>
            </a:r>
          </a:p>
        </p:txBody>
      </p:sp>
    </p:spTree>
    <p:extLst>
      <p:ext uri="{BB962C8B-B14F-4D97-AF65-F5344CB8AC3E}">
        <p14:creationId xmlns:p14="http://schemas.microsoft.com/office/powerpoint/2010/main" val="1232163425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3406-DEFF-446A-9B24-DCCB279FEDF6}" type="slidenum">
              <a:rPr lang="hu-HU" smtClean="0"/>
              <a:pPr/>
              <a:t>19</a:t>
            </a:fld>
            <a:endParaRPr lang="hu-HU"/>
          </a:p>
        </p:txBody>
      </p:sp>
      <p:graphicFrame>
        <p:nvGraphicFramePr>
          <p:cNvPr id="8" name="Diagram 14"/>
          <p:cNvGraphicFramePr>
            <a:graphicFrameLocks/>
          </p:cNvGraphicFramePr>
          <p:nvPr>
            <p:extLst/>
          </p:nvPr>
        </p:nvGraphicFramePr>
        <p:xfrm>
          <a:off x="672985" y="1752966"/>
          <a:ext cx="10744949" cy="3719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Cím 1">
            <a:extLst>
              <a:ext uri="{FF2B5EF4-FFF2-40B4-BE49-F238E27FC236}">
                <a16:creationId xmlns:a16="http://schemas.microsoft.com/office/drawing/2014/main" xmlns="" id="{9BB02C91-B7F4-9E44-8ACC-30AB31B487B7}"/>
              </a:ext>
            </a:extLst>
          </p:cNvPr>
          <p:cNvSpPr txBox="1">
            <a:spLocks/>
          </p:cNvSpPr>
          <p:nvPr/>
        </p:nvSpPr>
        <p:spPr>
          <a:xfrm>
            <a:off x="672985" y="307260"/>
            <a:ext cx="11113854" cy="9233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u-HU" sz="2800" b="1" kern="1200" cap="all" baseline="0" dirty="0" smtClean="0">
                <a:solidFill>
                  <a:srgbClr val="8C83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magyar tulajdonú vállalatok súlya a hozzáadott értékben alacsony, ennek jelentős növelése szükséges célzott fejlesztési csomagokkal</a:t>
            </a: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xmlns="" id="{701C36B4-FC9D-A944-AC6F-E35B5B4EFB6C}"/>
              </a:ext>
            </a:extLst>
          </p:cNvPr>
          <p:cNvSpPr/>
          <p:nvPr/>
        </p:nvSpPr>
        <p:spPr>
          <a:xfrm>
            <a:off x="2386473" y="5426036"/>
            <a:ext cx="8901360" cy="9112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100-ból 97 vállalat magyar tulajdonú, de gazdasági súlyuk csupán akkora, mint a 3 százaléknyi súlyú külföldi cégeké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Az EU-ban csak Írországban nagyobb a külföldi vállalatok súlya a hozzáadott értékben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xmlns="" id="{BCA03B45-C5E2-CD4F-ADA9-478A8D261B2D}"/>
              </a:ext>
            </a:extLst>
          </p:cNvPr>
          <p:cNvSpPr/>
          <p:nvPr/>
        </p:nvSpPr>
        <p:spPr>
          <a:xfrm>
            <a:off x="320572" y="1381240"/>
            <a:ext cx="3905740" cy="842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hu-H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Külföldi és hazai tulajdonú vállalatok aránya (2016)</a:t>
            </a:r>
            <a:r>
              <a:rPr lang="hu-HU" sz="14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xmlns="" id="{442B4613-7D1B-394B-B695-DA7305A5D6A2}"/>
              </a:ext>
            </a:extLst>
          </p:cNvPr>
          <p:cNvCxnSpPr>
            <a:cxnSpLocks/>
          </p:cNvCxnSpPr>
          <p:nvPr/>
        </p:nvCxnSpPr>
        <p:spPr>
          <a:xfrm>
            <a:off x="408258" y="1896752"/>
            <a:ext cx="34280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5. Source">
            <a:extLst>
              <a:ext uri="{FF2B5EF4-FFF2-40B4-BE49-F238E27FC236}">
                <a16:creationId xmlns:a16="http://schemas.microsoft.com/office/drawing/2014/main" xmlns="" id="{D2D63B6B-F5BC-EC41-B0EC-00E5979401B7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3500" y="6576529"/>
            <a:ext cx="972869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87313" indent="-87313" defTabSz="895350">
              <a:tabLst>
                <a:tab pos="87313" algn="l"/>
              </a:tabLst>
            </a:pPr>
            <a:r>
              <a:rPr lang="hu-HU" sz="1200" baseline="300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12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KSH A Magyarországon működő külföldi irányítású leányvállalatok tevékenysége a 2015. évi végleges és </a:t>
            </a:r>
            <a:r>
              <a:rPr lang="pt-BR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2016. </a:t>
            </a:r>
            <a:r>
              <a:rPr lang="pt-BR" sz="1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évi</a:t>
            </a:r>
            <a:r>
              <a:rPr lang="pt-BR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előzetes</a:t>
            </a:r>
            <a:r>
              <a:rPr lang="pt-BR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adatok</a:t>
            </a:r>
            <a:r>
              <a:rPr lang="pt-BR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alapján</a:t>
            </a:r>
            <a:endParaRPr lang="hu-HU" sz="120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FBACA93B-51D4-414C-BEED-0A59D4FA539A}"/>
              </a:ext>
            </a:extLst>
          </p:cNvPr>
          <p:cNvSpPr/>
          <p:nvPr/>
        </p:nvSpPr>
        <p:spPr>
          <a:xfrm>
            <a:off x="5212097" y="4908749"/>
            <a:ext cx="2035629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Külföldi vállalatok súlya</a:t>
            </a: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xmlns="" id="{C1BE35B9-74ED-D746-84AF-710A4295D725}"/>
              </a:ext>
            </a:extLst>
          </p:cNvPr>
          <p:cNvSpPr/>
          <p:nvPr/>
        </p:nvSpPr>
        <p:spPr>
          <a:xfrm>
            <a:off x="7453501" y="4910602"/>
            <a:ext cx="1902859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Hazai vállalatok súlya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xmlns="" id="{2D5A7625-33EC-42AC-A527-12600FF8B1C2}"/>
              </a:ext>
            </a:extLst>
          </p:cNvPr>
          <p:cNvSpPr/>
          <p:nvPr/>
        </p:nvSpPr>
        <p:spPr>
          <a:xfrm>
            <a:off x="1117600" y="1985818"/>
            <a:ext cx="10236200" cy="57600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xmlns="" id="{3E6B0FFC-A697-464D-BB00-04069F9C3370}"/>
              </a:ext>
            </a:extLst>
          </p:cNvPr>
          <p:cNvSpPr/>
          <p:nvPr/>
        </p:nvSpPr>
        <p:spPr>
          <a:xfrm>
            <a:off x="1111811" y="4196462"/>
            <a:ext cx="10236200" cy="57600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2499896"/>
      </p:ext>
    </p:extLst>
  </p:cSld>
  <p:clrMapOvr>
    <a:masterClrMapping/>
  </p:clrMapOvr>
  <p:transition xmlns:p14="http://schemas.microsoft.com/office/powerpoint/2010/main" spd="med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xmlns="" id="{80E575B5-57B2-164A-82FD-67C52D14DC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56522" y="1768697"/>
            <a:ext cx="9580922" cy="1156959"/>
          </a:xfrm>
          <a:noFill/>
          <a:ln>
            <a:solidFill>
              <a:srgbClr val="00B0F0"/>
            </a:solidFill>
          </a:ln>
          <a:effectLst/>
        </p:spPr>
        <p:txBody>
          <a:bodyPr>
            <a:normAutofit/>
          </a:bodyPr>
          <a:lstStyle/>
          <a:p>
            <a:pPr marL="317500" indent="-317500">
              <a:buFont typeface="Wingdings" pitchFamily="2" charset="2"/>
              <a:buChar char="§"/>
            </a:pPr>
            <a:r>
              <a:rPr lang="hu-HU" sz="28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Hová vezetett a 2010 előtti évtizedek gazdaság-politikája? – Egyensúlytalanságok a válság hajnalán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70072FF2-503F-0349-A7C8-8E3AE425C29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4926BA-65EF-4C40-9E66-7E87365823D3}" type="slidenum">
              <a:rPr lang="hu-HU" smtClean="0"/>
              <a:pPr/>
              <a:t>2</a:t>
            </a:fld>
            <a:endParaRPr lang="hu-HU"/>
          </a:p>
        </p:txBody>
      </p:sp>
      <p:sp>
        <p:nvSpPr>
          <p:cNvPr id="8" name="Szöveg helye 1">
            <a:extLst>
              <a:ext uri="{FF2B5EF4-FFF2-40B4-BE49-F238E27FC236}">
                <a16:creationId xmlns:a16="http://schemas.microsoft.com/office/drawing/2014/main" xmlns="" id="{CBD12844-9370-0D45-8025-02010F55BC08}"/>
              </a:ext>
            </a:extLst>
          </p:cNvPr>
          <p:cNvSpPr txBox="1">
            <a:spLocks/>
          </p:cNvSpPr>
          <p:nvPr/>
        </p:nvSpPr>
        <p:spPr>
          <a:xfrm>
            <a:off x="1456531" y="3098533"/>
            <a:ext cx="10301360" cy="9008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274320" tIns="45720" rIns="91440" bIns="45720" rtlCol="0" anchor="ctr">
            <a:noAutofit/>
          </a:bodyPr>
          <a:lstStyle>
            <a:lvl1pPr marL="18288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cap="all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358775">
              <a:buFont typeface="Wingdings" pitchFamily="2" charset="2"/>
              <a:buChar char="§"/>
            </a:pPr>
            <a:r>
              <a:rPr lang="hu-HU" sz="2800" b="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 után: magyarokat előnyben részesítő nemzeti gazdaságpolitika szemben az IMF és Brüsszel javaslataival</a:t>
            </a:r>
          </a:p>
        </p:txBody>
      </p:sp>
      <p:sp>
        <p:nvSpPr>
          <p:cNvPr id="10" name="Szöveg helye 1">
            <a:extLst>
              <a:ext uri="{FF2B5EF4-FFF2-40B4-BE49-F238E27FC236}">
                <a16:creationId xmlns:a16="http://schemas.microsoft.com/office/drawing/2014/main" xmlns="" id="{672AEDDA-B949-824A-87B5-BF4F3324F545}"/>
              </a:ext>
            </a:extLst>
          </p:cNvPr>
          <p:cNvSpPr txBox="1">
            <a:spLocks/>
          </p:cNvSpPr>
          <p:nvPr/>
        </p:nvSpPr>
        <p:spPr>
          <a:xfrm>
            <a:off x="1456529" y="4172222"/>
            <a:ext cx="10301363" cy="11104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274320" tIns="45720" rIns="91440" bIns="45720" rtlCol="0" anchor="ctr">
            <a:noAutofit/>
          </a:bodyPr>
          <a:lstStyle>
            <a:lvl1pPr marL="18288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cap="all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358775">
              <a:buFont typeface="Wingdings" pitchFamily="2" charset="2"/>
              <a:buChar char="§"/>
            </a:pPr>
            <a:r>
              <a:rPr lang="hu-HU" sz="2800" b="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után: a magyar út folytatása az új kihívásokra reagálva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xmlns="" id="{B4E2FDA8-596C-5448-8F92-205474A3B6C4}"/>
              </a:ext>
            </a:extLst>
          </p:cNvPr>
          <p:cNvSpPr/>
          <p:nvPr/>
        </p:nvSpPr>
        <p:spPr>
          <a:xfrm>
            <a:off x="265814" y="220204"/>
            <a:ext cx="3083441" cy="637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hu-H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Tartalom</a:t>
            </a:r>
          </a:p>
        </p:txBody>
      </p:sp>
    </p:spTree>
    <p:extLst>
      <p:ext uri="{BB962C8B-B14F-4D97-AF65-F5344CB8AC3E}">
        <p14:creationId xmlns:p14="http://schemas.microsoft.com/office/powerpoint/2010/main" val="3820463045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:a16="http://schemas.microsoft.com/office/drawing/2014/main" xmlns="" id="{E53385E4-A20C-D84F-AFA2-FB0E3193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3406-DEFF-446A-9B24-DCCB279FEDF6}" type="slidenum">
              <a:rPr lang="hu-HU" smtClean="0"/>
              <a:pPr/>
              <a:t>20</a:t>
            </a:fld>
            <a:endParaRPr lang="hu-HU"/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1C4BD062-01B4-CC4C-8BA6-5687A49702DD}"/>
              </a:ext>
            </a:extLst>
          </p:cNvPr>
          <p:cNvSpPr/>
          <p:nvPr/>
        </p:nvSpPr>
        <p:spPr>
          <a:xfrm>
            <a:off x="724510" y="2194239"/>
            <a:ext cx="10155823" cy="142065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xmlns="" id="{C72976B0-6725-C042-BD2B-8CD7172A0B76}"/>
              </a:ext>
            </a:extLst>
          </p:cNvPr>
          <p:cNvSpPr/>
          <p:nvPr/>
        </p:nvSpPr>
        <p:spPr>
          <a:xfrm>
            <a:off x="758386" y="2106020"/>
            <a:ext cx="1630850" cy="6769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szükséges ehhez?</a:t>
            </a:r>
          </a:p>
        </p:txBody>
      </p:sp>
      <p:sp>
        <p:nvSpPr>
          <p:cNvPr id="33" name="Téglalap 32">
            <a:extLst>
              <a:ext uri="{FF2B5EF4-FFF2-40B4-BE49-F238E27FC236}">
                <a16:creationId xmlns:a16="http://schemas.microsoft.com/office/drawing/2014/main" xmlns="" id="{C0DEF4E7-7FB0-6B48-B0EB-04E192AB96C8}"/>
              </a:ext>
            </a:extLst>
          </p:cNvPr>
          <p:cNvSpPr/>
          <p:nvPr/>
        </p:nvSpPr>
        <p:spPr>
          <a:xfrm>
            <a:off x="1924612" y="1584749"/>
            <a:ext cx="7950758" cy="3688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Vízió: magyarok életminőségének növelése</a:t>
            </a:r>
          </a:p>
        </p:txBody>
      </p:sp>
      <p:sp>
        <p:nvSpPr>
          <p:cNvPr id="35" name="Háromszög 34">
            <a:extLst>
              <a:ext uri="{FF2B5EF4-FFF2-40B4-BE49-F238E27FC236}">
                <a16:creationId xmlns:a16="http://schemas.microsoft.com/office/drawing/2014/main" xmlns="" id="{F272DA59-98F6-1843-9999-0349705D5A55}"/>
              </a:ext>
            </a:extLst>
          </p:cNvPr>
          <p:cNvSpPr/>
          <p:nvPr/>
        </p:nvSpPr>
        <p:spPr>
          <a:xfrm flipV="1">
            <a:off x="3466001" y="2020218"/>
            <a:ext cx="4867979" cy="15161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Téglalap 35">
            <a:extLst>
              <a:ext uri="{FF2B5EF4-FFF2-40B4-BE49-F238E27FC236}">
                <a16:creationId xmlns:a16="http://schemas.microsoft.com/office/drawing/2014/main" xmlns="" id="{4F061626-51F4-F042-B1F3-30FD90438B57}"/>
              </a:ext>
            </a:extLst>
          </p:cNvPr>
          <p:cNvSpPr/>
          <p:nvPr/>
        </p:nvSpPr>
        <p:spPr>
          <a:xfrm>
            <a:off x="724510" y="3579142"/>
            <a:ext cx="4716215" cy="6769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 fő eszközök (fő ügyek) szükségesek hozzá?</a:t>
            </a:r>
          </a:p>
        </p:txBody>
      </p:sp>
      <p:sp>
        <p:nvSpPr>
          <p:cNvPr id="28" name="Téglalap 27">
            <a:extLst>
              <a:ext uri="{FF2B5EF4-FFF2-40B4-BE49-F238E27FC236}">
                <a16:creationId xmlns:a16="http://schemas.microsoft.com/office/drawing/2014/main" xmlns="" id="{4E102B17-BF25-EA46-9590-C02038752F5E}"/>
              </a:ext>
            </a:extLst>
          </p:cNvPr>
          <p:cNvSpPr/>
          <p:nvPr/>
        </p:nvSpPr>
        <p:spPr>
          <a:xfrm>
            <a:off x="1254548" y="3082251"/>
            <a:ext cx="2879244" cy="6769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Erős magyar vállalkozások</a:t>
            </a:r>
          </a:p>
        </p:txBody>
      </p:sp>
      <p:pic>
        <p:nvPicPr>
          <p:cNvPr id="19" name="Kép 18">
            <a:extLst>
              <a:ext uri="{FF2B5EF4-FFF2-40B4-BE49-F238E27FC236}">
                <a16:creationId xmlns:a16="http://schemas.microsoft.com/office/drawing/2014/main" xmlns="" id="{B2469E31-E43C-444E-B7D0-C8F19C088E9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313" y="3525995"/>
            <a:ext cx="0" cy="1052179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8" name="Téglalap 37">
            <a:extLst>
              <a:ext uri="{FF2B5EF4-FFF2-40B4-BE49-F238E27FC236}">
                <a16:creationId xmlns:a16="http://schemas.microsoft.com/office/drawing/2014/main" xmlns="" id="{7C667080-D09B-CF47-A92B-4A39A193DFAF}"/>
              </a:ext>
            </a:extLst>
          </p:cNvPr>
          <p:cNvSpPr/>
          <p:nvPr/>
        </p:nvSpPr>
        <p:spPr>
          <a:xfrm>
            <a:off x="4646516" y="3074715"/>
            <a:ext cx="2349665" cy="6769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 munkahelyek</a:t>
            </a:r>
          </a:p>
        </p:txBody>
      </p:sp>
      <p:pic>
        <p:nvPicPr>
          <p:cNvPr id="31" name="Kép 30">
            <a:extLst>
              <a:ext uri="{FF2B5EF4-FFF2-40B4-BE49-F238E27FC236}">
                <a16:creationId xmlns:a16="http://schemas.microsoft.com/office/drawing/2014/main" xmlns="" id="{04BE0477-2304-D546-B9EC-0F6DD88E40C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2524" y="2278522"/>
            <a:ext cx="999549" cy="999549"/>
          </a:xfrm>
          <a:prstGeom prst="rect">
            <a:avLst/>
          </a:prstGeom>
        </p:spPr>
      </p:pic>
      <p:pic>
        <p:nvPicPr>
          <p:cNvPr id="32" name="Kép 31">
            <a:extLst>
              <a:ext uri="{FF2B5EF4-FFF2-40B4-BE49-F238E27FC236}">
                <a16:creationId xmlns:a16="http://schemas.microsoft.com/office/drawing/2014/main" xmlns="" id="{27116630-3367-5342-8E66-A3D6CD31E9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170" y="2278949"/>
            <a:ext cx="1008000" cy="1008000"/>
          </a:xfrm>
          <a:prstGeom prst="rect">
            <a:avLst/>
          </a:prstGeom>
        </p:spPr>
      </p:pic>
      <p:pic>
        <p:nvPicPr>
          <p:cNvPr id="39" name="Kép 38">
            <a:extLst>
              <a:ext uri="{FF2B5EF4-FFF2-40B4-BE49-F238E27FC236}">
                <a16:creationId xmlns:a16="http://schemas.microsoft.com/office/drawing/2014/main" xmlns="" id="{D4037435-A446-EB43-8016-F1269301CD0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4739" y="2270912"/>
            <a:ext cx="867131" cy="1008873"/>
          </a:xfrm>
          <a:prstGeom prst="rect">
            <a:avLst/>
          </a:prstGeom>
        </p:spPr>
      </p:pic>
      <p:sp>
        <p:nvSpPr>
          <p:cNvPr id="40" name="Téglalap 39">
            <a:extLst>
              <a:ext uri="{FF2B5EF4-FFF2-40B4-BE49-F238E27FC236}">
                <a16:creationId xmlns:a16="http://schemas.microsoft.com/office/drawing/2014/main" xmlns="" id="{AAE49510-6589-A844-9863-399D91336A00}"/>
              </a:ext>
            </a:extLst>
          </p:cNvPr>
          <p:cNvSpPr/>
          <p:nvPr/>
        </p:nvSpPr>
        <p:spPr>
          <a:xfrm>
            <a:off x="7732189" y="3074715"/>
            <a:ext cx="2349665" cy="6769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Növekvő bérek</a:t>
            </a:r>
          </a:p>
        </p:txBody>
      </p:sp>
      <p:sp>
        <p:nvSpPr>
          <p:cNvPr id="42" name="Ellipszis 41">
            <a:extLst>
              <a:ext uri="{FF2B5EF4-FFF2-40B4-BE49-F238E27FC236}">
                <a16:creationId xmlns:a16="http://schemas.microsoft.com/office/drawing/2014/main" xmlns="" id="{293717EF-66B6-FF4B-B25F-D54A8A7F78B5}"/>
              </a:ext>
            </a:extLst>
          </p:cNvPr>
          <p:cNvSpPr/>
          <p:nvPr/>
        </p:nvSpPr>
        <p:spPr>
          <a:xfrm>
            <a:off x="8759844" y="2826866"/>
            <a:ext cx="407383" cy="36190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4" name="Kép 43">
            <a:extLst>
              <a:ext uri="{FF2B5EF4-FFF2-40B4-BE49-F238E27FC236}">
                <a16:creationId xmlns:a16="http://schemas.microsoft.com/office/drawing/2014/main" xmlns="" id="{6C05B996-28C8-B74D-AC55-6435099697A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5363" y="2831640"/>
            <a:ext cx="391590" cy="391590"/>
          </a:xfrm>
          <a:prstGeom prst="rect">
            <a:avLst/>
          </a:prstGeom>
        </p:spPr>
      </p:pic>
      <p:graphicFrame>
        <p:nvGraphicFramePr>
          <p:cNvPr id="49" name="Diagram 48">
            <a:extLst>
              <a:ext uri="{FF2B5EF4-FFF2-40B4-BE49-F238E27FC236}">
                <a16:creationId xmlns:a16="http://schemas.microsoft.com/office/drawing/2014/main" xmlns="" id="{86F5F1AD-9894-4E4B-B949-1B6578117DFB}"/>
              </a:ext>
            </a:extLst>
          </p:cNvPr>
          <p:cNvGraphicFramePr/>
          <p:nvPr>
            <p:extLst/>
          </p:nvPr>
        </p:nvGraphicFramePr>
        <p:xfrm>
          <a:off x="3531055" y="3805218"/>
          <a:ext cx="4737869" cy="2707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0" name="Téglalap 49">
            <a:extLst>
              <a:ext uri="{FF2B5EF4-FFF2-40B4-BE49-F238E27FC236}">
                <a16:creationId xmlns:a16="http://schemas.microsoft.com/office/drawing/2014/main" xmlns="" id="{589588FB-E459-9841-BE8E-E8262DD1FABA}"/>
              </a:ext>
            </a:extLst>
          </p:cNvPr>
          <p:cNvSpPr/>
          <p:nvPr/>
        </p:nvSpPr>
        <p:spPr>
          <a:xfrm>
            <a:off x="724510" y="3792540"/>
            <a:ext cx="10155823" cy="271467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59" name="Egyenes összekötő 58">
            <a:extLst>
              <a:ext uri="{FF2B5EF4-FFF2-40B4-BE49-F238E27FC236}">
                <a16:creationId xmlns:a16="http://schemas.microsoft.com/office/drawing/2014/main" xmlns="" id="{90ECA13B-BFB1-7B4F-8272-92815B3149E7}"/>
              </a:ext>
            </a:extLst>
          </p:cNvPr>
          <p:cNvCxnSpPr>
            <a:cxnSpLocks/>
          </p:cNvCxnSpPr>
          <p:nvPr/>
        </p:nvCxnSpPr>
        <p:spPr>
          <a:xfrm flipV="1">
            <a:off x="7063289" y="5419816"/>
            <a:ext cx="7351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zis 59">
            <a:extLst>
              <a:ext uri="{FF2B5EF4-FFF2-40B4-BE49-F238E27FC236}">
                <a16:creationId xmlns:a16="http://schemas.microsoft.com/office/drawing/2014/main" xmlns="" id="{98518916-BB13-C748-B139-A3EADFD977EE}"/>
              </a:ext>
            </a:extLst>
          </p:cNvPr>
          <p:cNvSpPr/>
          <p:nvPr/>
        </p:nvSpPr>
        <p:spPr>
          <a:xfrm>
            <a:off x="7030730" y="5366676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61" name="Egyenes összekötő 60">
            <a:extLst>
              <a:ext uri="{FF2B5EF4-FFF2-40B4-BE49-F238E27FC236}">
                <a16:creationId xmlns:a16="http://schemas.microsoft.com/office/drawing/2014/main" xmlns="" id="{85302B5B-4513-134F-A4D8-FEA6B62CB505}"/>
              </a:ext>
            </a:extLst>
          </p:cNvPr>
          <p:cNvCxnSpPr>
            <a:cxnSpLocks/>
          </p:cNvCxnSpPr>
          <p:nvPr/>
        </p:nvCxnSpPr>
        <p:spPr>
          <a:xfrm>
            <a:off x="7721915" y="5426743"/>
            <a:ext cx="0" cy="7191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églalap 61">
            <a:extLst>
              <a:ext uri="{FF2B5EF4-FFF2-40B4-BE49-F238E27FC236}">
                <a16:creationId xmlns:a16="http://schemas.microsoft.com/office/drawing/2014/main" xmlns="" id="{A4115E12-32FA-0D4B-A198-706D14424675}"/>
              </a:ext>
            </a:extLst>
          </p:cNvPr>
          <p:cNvSpPr/>
          <p:nvPr/>
        </p:nvSpPr>
        <p:spPr>
          <a:xfrm>
            <a:off x="7732189" y="5405522"/>
            <a:ext cx="3004305" cy="7403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itchFamily="2" charset="2"/>
              <a:buChar char="§"/>
            </a:pPr>
            <a:r>
              <a:rPr lang="hu-H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Energia- és klímapolitika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hu-H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Fenntarthatóság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hu-H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Innováció és tudománypolitika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hu-H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Gazdaságstratégia és szabályozás</a:t>
            </a:r>
          </a:p>
        </p:txBody>
      </p:sp>
      <p:cxnSp>
        <p:nvCxnSpPr>
          <p:cNvPr id="63" name="Egyenes összekötő 62">
            <a:extLst>
              <a:ext uri="{FF2B5EF4-FFF2-40B4-BE49-F238E27FC236}">
                <a16:creationId xmlns:a16="http://schemas.microsoft.com/office/drawing/2014/main" xmlns="" id="{FE51BB21-802C-4447-BB47-5C2C54A6E798}"/>
              </a:ext>
            </a:extLst>
          </p:cNvPr>
          <p:cNvCxnSpPr>
            <a:cxnSpLocks/>
          </p:cNvCxnSpPr>
          <p:nvPr/>
        </p:nvCxnSpPr>
        <p:spPr>
          <a:xfrm>
            <a:off x="4150846" y="4705671"/>
            <a:ext cx="8201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Ellipszis 63">
            <a:extLst>
              <a:ext uri="{FF2B5EF4-FFF2-40B4-BE49-F238E27FC236}">
                <a16:creationId xmlns:a16="http://schemas.microsoft.com/office/drawing/2014/main" xmlns="" id="{C5EC352D-8E65-8E42-8D44-AE4A5D5CE01D}"/>
              </a:ext>
            </a:extLst>
          </p:cNvPr>
          <p:cNvSpPr/>
          <p:nvPr/>
        </p:nvSpPr>
        <p:spPr>
          <a:xfrm>
            <a:off x="4917400" y="4651671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65" name="Egyenes összekötő 64">
            <a:extLst>
              <a:ext uri="{FF2B5EF4-FFF2-40B4-BE49-F238E27FC236}">
                <a16:creationId xmlns:a16="http://schemas.microsoft.com/office/drawing/2014/main" xmlns="" id="{89713F98-35FC-934E-AC77-2A9296E2AE8A}"/>
              </a:ext>
            </a:extLst>
          </p:cNvPr>
          <p:cNvCxnSpPr>
            <a:cxnSpLocks/>
          </p:cNvCxnSpPr>
          <p:nvPr/>
        </p:nvCxnSpPr>
        <p:spPr>
          <a:xfrm flipH="1">
            <a:off x="4150837" y="4578174"/>
            <a:ext cx="9" cy="719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églalap 65">
            <a:extLst>
              <a:ext uri="{FF2B5EF4-FFF2-40B4-BE49-F238E27FC236}">
                <a16:creationId xmlns:a16="http://schemas.microsoft.com/office/drawing/2014/main" xmlns="" id="{562DF126-7E72-5248-83AF-F1CC8616D58F}"/>
              </a:ext>
            </a:extLst>
          </p:cNvPr>
          <p:cNvSpPr/>
          <p:nvPr/>
        </p:nvSpPr>
        <p:spPr>
          <a:xfrm>
            <a:off x="1464864" y="4578174"/>
            <a:ext cx="2688800" cy="7191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itchFamily="2" charset="2"/>
              <a:buChar char="§"/>
            </a:pPr>
            <a:r>
              <a:rPr lang="hu-H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Közlekedéspolitika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hu-H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Fenntarthatóság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hu-H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Innováció és tudománypolitika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hu-H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Gazdaságstratégia és szabályozás</a:t>
            </a:r>
          </a:p>
        </p:txBody>
      </p:sp>
      <p:cxnSp>
        <p:nvCxnSpPr>
          <p:cNvPr id="69" name="Egyenes összekötő 68">
            <a:extLst>
              <a:ext uri="{FF2B5EF4-FFF2-40B4-BE49-F238E27FC236}">
                <a16:creationId xmlns:a16="http://schemas.microsoft.com/office/drawing/2014/main" xmlns="" id="{4A6B7A52-ED63-C744-91B3-679AB7EEE2C4}"/>
              </a:ext>
            </a:extLst>
          </p:cNvPr>
          <p:cNvCxnSpPr/>
          <p:nvPr/>
        </p:nvCxnSpPr>
        <p:spPr>
          <a:xfrm>
            <a:off x="832207" y="2652494"/>
            <a:ext cx="10924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gyenes összekötő 69">
            <a:extLst>
              <a:ext uri="{FF2B5EF4-FFF2-40B4-BE49-F238E27FC236}">
                <a16:creationId xmlns:a16="http://schemas.microsoft.com/office/drawing/2014/main" xmlns="" id="{C367E679-3761-F642-870B-68C65798DBDA}"/>
              </a:ext>
            </a:extLst>
          </p:cNvPr>
          <p:cNvCxnSpPr>
            <a:cxnSpLocks/>
          </p:cNvCxnSpPr>
          <p:nvPr/>
        </p:nvCxnSpPr>
        <p:spPr>
          <a:xfrm>
            <a:off x="805606" y="4058342"/>
            <a:ext cx="33862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gyenes összekötő 45">
            <a:extLst>
              <a:ext uri="{FF2B5EF4-FFF2-40B4-BE49-F238E27FC236}">
                <a16:creationId xmlns:a16="http://schemas.microsoft.com/office/drawing/2014/main" xmlns="" id="{43594431-A79E-F54D-BD45-7460D2DEB73D}"/>
              </a:ext>
            </a:extLst>
          </p:cNvPr>
          <p:cNvCxnSpPr>
            <a:cxnSpLocks/>
          </p:cNvCxnSpPr>
          <p:nvPr/>
        </p:nvCxnSpPr>
        <p:spPr>
          <a:xfrm>
            <a:off x="4542570" y="5926984"/>
            <a:ext cx="9240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zis 46">
            <a:extLst>
              <a:ext uri="{FF2B5EF4-FFF2-40B4-BE49-F238E27FC236}">
                <a16:creationId xmlns:a16="http://schemas.microsoft.com/office/drawing/2014/main" xmlns="" id="{E618D5A7-E634-3841-8EF4-DA385427DC3B}"/>
              </a:ext>
            </a:extLst>
          </p:cNvPr>
          <p:cNvSpPr/>
          <p:nvPr/>
        </p:nvSpPr>
        <p:spPr>
          <a:xfrm>
            <a:off x="5413070" y="5872984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48" name="Egyenes összekötő 47">
            <a:extLst>
              <a:ext uri="{FF2B5EF4-FFF2-40B4-BE49-F238E27FC236}">
                <a16:creationId xmlns:a16="http://schemas.microsoft.com/office/drawing/2014/main" xmlns="" id="{EBAB0411-E0B5-4F4B-8BB5-B26E8EE3865E}"/>
              </a:ext>
            </a:extLst>
          </p:cNvPr>
          <p:cNvCxnSpPr>
            <a:cxnSpLocks/>
          </p:cNvCxnSpPr>
          <p:nvPr/>
        </p:nvCxnSpPr>
        <p:spPr>
          <a:xfrm>
            <a:off x="4542570" y="5872983"/>
            <a:ext cx="3255" cy="4911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églalap 50">
            <a:extLst>
              <a:ext uri="{FF2B5EF4-FFF2-40B4-BE49-F238E27FC236}">
                <a16:creationId xmlns:a16="http://schemas.microsoft.com/office/drawing/2014/main" xmlns="" id="{10B257C8-E471-054D-9C08-90CFA3936619}"/>
              </a:ext>
            </a:extLst>
          </p:cNvPr>
          <p:cNvSpPr/>
          <p:nvPr/>
        </p:nvSpPr>
        <p:spPr>
          <a:xfrm>
            <a:off x="1853770" y="5872983"/>
            <a:ext cx="2688800" cy="4911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itchFamily="2" charset="2"/>
              <a:buChar char="§"/>
            </a:pPr>
            <a:r>
              <a:rPr lang="hu-H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Fenntarthatóság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hu-H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Gazdaságstratégia és szabályozás</a:t>
            </a:r>
          </a:p>
        </p:txBody>
      </p:sp>
      <p:sp>
        <p:nvSpPr>
          <p:cNvPr id="41" name="Téglalap 40">
            <a:extLst>
              <a:ext uri="{FF2B5EF4-FFF2-40B4-BE49-F238E27FC236}">
                <a16:creationId xmlns:a16="http://schemas.microsoft.com/office/drawing/2014/main" xmlns="" id="{69F4B24F-01C6-584E-B945-36F55EF41F4E}"/>
              </a:ext>
            </a:extLst>
          </p:cNvPr>
          <p:cNvSpPr/>
          <p:nvPr/>
        </p:nvSpPr>
        <p:spPr>
          <a:xfrm>
            <a:off x="5122087" y="4056871"/>
            <a:ext cx="1559258" cy="5150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Kreatív magyarok</a:t>
            </a:r>
          </a:p>
          <a:p>
            <a:pPr algn="ctr"/>
            <a:r>
              <a: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innovatív vállalkozások</a:t>
            </a:r>
          </a:p>
        </p:txBody>
      </p:sp>
      <p:sp>
        <p:nvSpPr>
          <p:cNvPr id="43" name="Téglalap 42">
            <a:extLst>
              <a:ext uri="{FF2B5EF4-FFF2-40B4-BE49-F238E27FC236}">
                <a16:creationId xmlns:a16="http://schemas.microsoft.com/office/drawing/2014/main" xmlns="" id="{8FFEB695-5C08-BF4A-A4E6-79F2E865EE68}"/>
              </a:ext>
            </a:extLst>
          </p:cNvPr>
          <p:cNvSpPr/>
          <p:nvPr/>
        </p:nvSpPr>
        <p:spPr>
          <a:xfrm>
            <a:off x="5890186" y="4768601"/>
            <a:ext cx="1337799" cy="5150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Tiszta, okos</a:t>
            </a:r>
          </a:p>
          <a:p>
            <a:pPr algn="r"/>
            <a:r>
              <a: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megfizethető</a:t>
            </a:r>
          </a:p>
          <a:p>
            <a:pPr algn="r"/>
            <a:r>
              <a: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energia</a:t>
            </a:r>
          </a:p>
        </p:txBody>
      </p:sp>
      <p:sp>
        <p:nvSpPr>
          <p:cNvPr id="54" name="Téglalap 53">
            <a:extLst>
              <a:ext uri="{FF2B5EF4-FFF2-40B4-BE49-F238E27FC236}">
                <a16:creationId xmlns:a16="http://schemas.microsoft.com/office/drawing/2014/main" xmlns="" id="{9478235B-57CC-2846-8810-968E5FEA02E3}"/>
              </a:ext>
            </a:extLst>
          </p:cNvPr>
          <p:cNvSpPr/>
          <p:nvPr/>
        </p:nvSpPr>
        <p:spPr>
          <a:xfrm>
            <a:off x="4322990" y="4792281"/>
            <a:ext cx="1559258" cy="5150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Gyors és </a:t>
            </a:r>
          </a:p>
          <a:p>
            <a:pPr algn="ctr"/>
            <a:r>
              <a:rPr lang="hu-H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biztonságos </a:t>
            </a:r>
          </a:p>
          <a:p>
            <a:pPr algn="ctr"/>
            <a:r>
              <a:rPr lang="hu-H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közlekedés</a:t>
            </a:r>
          </a:p>
        </p:txBody>
      </p:sp>
      <p:sp>
        <p:nvSpPr>
          <p:cNvPr id="57" name="Téglalap 56">
            <a:extLst>
              <a:ext uri="{FF2B5EF4-FFF2-40B4-BE49-F238E27FC236}">
                <a16:creationId xmlns:a16="http://schemas.microsoft.com/office/drawing/2014/main" xmlns="" id="{07E38270-F354-0D4B-BF05-94B643E9DC98}"/>
              </a:ext>
            </a:extLst>
          </p:cNvPr>
          <p:cNvSpPr/>
          <p:nvPr/>
        </p:nvSpPr>
        <p:spPr>
          <a:xfrm>
            <a:off x="5120360" y="5764344"/>
            <a:ext cx="1559258" cy="5150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Tiszta ország</a:t>
            </a:r>
          </a:p>
        </p:txBody>
      </p:sp>
      <p:cxnSp>
        <p:nvCxnSpPr>
          <p:cNvPr id="58" name="Egyenes összekötő 57">
            <a:extLst>
              <a:ext uri="{FF2B5EF4-FFF2-40B4-BE49-F238E27FC236}">
                <a16:creationId xmlns:a16="http://schemas.microsoft.com/office/drawing/2014/main" xmlns="" id="{2F4F41B1-81AE-E54B-ADE1-77586A8BE6D2}"/>
              </a:ext>
            </a:extLst>
          </p:cNvPr>
          <p:cNvCxnSpPr/>
          <p:nvPr/>
        </p:nvCxnSpPr>
        <p:spPr>
          <a:xfrm>
            <a:off x="6319843" y="4074264"/>
            <a:ext cx="1337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zis 66">
            <a:extLst>
              <a:ext uri="{FF2B5EF4-FFF2-40B4-BE49-F238E27FC236}">
                <a16:creationId xmlns:a16="http://schemas.microsoft.com/office/drawing/2014/main" xmlns="" id="{91647014-9333-2C43-AC15-E88ADE21AFAF}"/>
              </a:ext>
            </a:extLst>
          </p:cNvPr>
          <p:cNvSpPr/>
          <p:nvPr/>
        </p:nvSpPr>
        <p:spPr>
          <a:xfrm>
            <a:off x="6243544" y="4022082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68" name="Egyenes összekötő 67">
            <a:extLst>
              <a:ext uri="{FF2B5EF4-FFF2-40B4-BE49-F238E27FC236}">
                <a16:creationId xmlns:a16="http://schemas.microsoft.com/office/drawing/2014/main" xmlns="" id="{AE5CF943-C112-2A4F-BE0D-F2020E301BA1}"/>
              </a:ext>
            </a:extLst>
          </p:cNvPr>
          <p:cNvCxnSpPr>
            <a:cxnSpLocks/>
          </p:cNvCxnSpPr>
          <p:nvPr/>
        </p:nvCxnSpPr>
        <p:spPr>
          <a:xfrm>
            <a:off x="7642487" y="4078217"/>
            <a:ext cx="0" cy="883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églalap 70">
            <a:extLst>
              <a:ext uri="{FF2B5EF4-FFF2-40B4-BE49-F238E27FC236}">
                <a16:creationId xmlns:a16="http://schemas.microsoft.com/office/drawing/2014/main" xmlns="" id="{5E2E8161-2660-B64C-8734-7A068F739EB0}"/>
              </a:ext>
            </a:extLst>
          </p:cNvPr>
          <p:cNvSpPr/>
          <p:nvPr/>
        </p:nvSpPr>
        <p:spPr>
          <a:xfrm>
            <a:off x="7652761" y="4071290"/>
            <a:ext cx="3004305" cy="8904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itchFamily="2" charset="2"/>
              <a:buChar char="§"/>
            </a:pPr>
            <a:r>
              <a:rPr lang="hu-H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Szakképzés és felnőttképzés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hu-H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Innováció és tudománypolitika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hu-HU" sz="1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Infokommunikáció</a:t>
            </a:r>
            <a:r>
              <a:rPr lang="hu-H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fogyasztóvédelem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hu-H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Gazdaságstratégia és szabályozás</a:t>
            </a:r>
          </a:p>
        </p:txBody>
      </p:sp>
      <p:sp>
        <p:nvSpPr>
          <p:cNvPr id="52" name="Cím 1">
            <a:extLst>
              <a:ext uri="{FF2B5EF4-FFF2-40B4-BE49-F238E27FC236}">
                <a16:creationId xmlns:a16="http://schemas.microsoft.com/office/drawing/2014/main" xmlns="" id="{61F7BF64-B397-4141-B635-F4107D0F287B}"/>
              </a:ext>
            </a:extLst>
          </p:cNvPr>
          <p:cNvSpPr txBox="1">
            <a:spLocks/>
          </p:cNvSpPr>
          <p:nvPr/>
        </p:nvSpPr>
        <p:spPr>
          <a:xfrm>
            <a:off x="672985" y="307260"/>
            <a:ext cx="10942612" cy="9233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u-HU" sz="2800" b="1" kern="1200" cap="all" baseline="0" dirty="0" smtClean="0">
                <a:solidFill>
                  <a:srgbClr val="8C83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Innovációs és Technológiai Minisztérium víziója a magyarok életminőségének növelése a hazai tulajdonú vállalatok hozzáadott értékének növelésén keresztül</a:t>
            </a:r>
          </a:p>
        </p:txBody>
      </p:sp>
    </p:spTree>
    <p:extLst>
      <p:ext uri="{BB962C8B-B14F-4D97-AF65-F5344CB8AC3E}">
        <p14:creationId xmlns:p14="http://schemas.microsoft.com/office/powerpoint/2010/main" val="201340704"/>
      </p:ext>
    </p:extLst>
  </p:cSld>
  <p:clrMapOvr>
    <a:masterClrMapping/>
  </p:clrMapOvr>
  <p:transition xmlns:p14="http://schemas.microsoft.com/office/powerpoint/2010/main" spd="med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" name="Diagram 113">
            <a:extLst>
              <a:ext uri="{FF2B5EF4-FFF2-40B4-BE49-F238E27FC236}">
                <a16:creationId xmlns:a16="http://schemas.microsoft.com/office/drawing/2014/main" xmlns="" id="{839D3EE5-C624-41C2-B96C-FFA9E04B4314}"/>
              </a:ext>
            </a:extLst>
          </p:cNvPr>
          <p:cNvGraphicFramePr/>
          <p:nvPr>
            <p:extLst/>
          </p:nvPr>
        </p:nvGraphicFramePr>
        <p:xfrm>
          <a:off x="3069488" y="2259239"/>
          <a:ext cx="5478721" cy="3202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Dia számának helye 2">
            <a:extLst>
              <a:ext uri="{FF2B5EF4-FFF2-40B4-BE49-F238E27FC236}">
                <a16:creationId xmlns:a16="http://schemas.microsoft.com/office/drawing/2014/main" xmlns="" id="{E53385E4-A20C-D84F-AFA2-FB0E3193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3406-DEFF-446A-9B24-DCCB279FEDF6}" type="slidenum">
              <a:rPr lang="hu-HU" smtClean="0"/>
              <a:pPr/>
              <a:t>21</a:t>
            </a:fld>
            <a:endParaRPr lang="hu-HU"/>
          </a:p>
        </p:txBody>
      </p:sp>
      <p:sp>
        <p:nvSpPr>
          <p:cNvPr id="96" name="1. sz. felirat kerettel és kiemelő vonallal 26">
            <a:extLst>
              <a:ext uri="{FF2B5EF4-FFF2-40B4-BE49-F238E27FC236}">
                <a16:creationId xmlns:a16="http://schemas.microsoft.com/office/drawing/2014/main" xmlns="" id="{52394292-067B-4580-9383-532D39C437DA}"/>
              </a:ext>
            </a:extLst>
          </p:cNvPr>
          <p:cNvSpPr/>
          <p:nvPr/>
        </p:nvSpPr>
        <p:spPr>
          <a:xfrm flipH="1">
            <a:off x="1077464" y="2799169"/>
            <a:ext cx="1924390" cy="374763"/>
          </a:xfrm>
          <a:prstGeom prst="accentBorderCallout1">
            <a:avLst>
              <a:gd name="adj1" fmla="val 18750"/>
              <a:gd name="adj2" fmla="val -4187"/>
              <a:gd name="adj3" fmla="val 18157"/>
              <a:gd name="adj4" fmla="val -103551"/>
            </a:avLst>
          </a:prstGeom>
          <a:solidFill>
            <a:srgbClr val="00B0F0"/>
          </a:solidFill>
          <a:ln w="317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Vállalati hozzáadott érték növelése </a:t>
            </a:r>
          </a:p>
        </p:txBody>
      </p:sp>
      <p:sp>
        <p:nvSpPr>
          <p:cNvPr id="97" name="1. sz. felirat kerettel és kiemelő vonallal 27">
            <a:extLst>
              <a:ext uri="{FF2B5EF4-FFF2-40B4-BE49-F238E27FC236}">
                <a16:creationId xmlns:a16="http://schemas.microsoft.com/office/drawing/2014/main" xmlns="" id="{DFA62822-0BCB-4B63-9BA9-4C478B8E0B70}"/>
              </a:ext>
            </a:extLst>
          </p:cNvPr>
          <p:cNvSpPr/>
          <p:nvPr/>
        </p:nvSpPr>
        <p:spPr>
          <a:xfrm flipH="1">
            <a:off x="1289437" y="2201050"/>
            <a:ext cx="2404984" cy="515006"/>
          </a:xfrm>
          <a:prstGeom prst="accentBorderCallout1">
            <a:avLst>
              <a:gd name="adj1" fmla="val 27717"/>
              <a:gd name="adj2" fmla="val -3003"/>
              <a:gd name="adj3" fmla="val 79918"/>
              <a:gd name="adj4" fmla="val -58657"/>
            </a:avLst>
          </a:prstGeom>
          <a:solidFill>
            <a:srgbClr val="00B0F0"/>
          </a:solidFill>
          <a:ln w="317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Innovációs és kutatási rendszer struktúraváltása</a:t>
            </a:r>
          </a:p>
        </p:txBody>
      </p:sp>
      <p:sp>
        <p:nvSpPr>
          <p:cNvPr id="98" name="1. sz. felirat kerettel és kiemelő vonallal 28">
            <a:extLst>
              <a:ext uri="{FF2B5EF4-FFF2-40B4-BE49-F238E27FC236}">
                <a16:creationId xmlns:a16="http://schemas.microsoft.com/office/drawing/2014/main" xmlns="" id="{25A5C1BB-B449-44BA-A446-4F845651E41E}"/>
              </a:ext>
            </a:extLst>
          </p:cNvPr>
          <p:cNvSpPr/>
          <p:nvPr/>
        </p:nvSpPr>
        <p:spPr>
          <a:xfrm flipH="1">
            <a:off x="1913619" y="1750807"/>
            <a:ext cx="2740384" cy="403858"/>
          </a:xfrm>
          <a:prstGeom prst="accentBorderCallout1">
            <a:avLst>
              <a:gd name="adj1" fmla="val 50272"/>
              <a:gd name="adj2" fmla="val -2881"/>
              <a:gd name="adj3" fmla="val 170430"/>
              <a:gd name="adj4" fmla="val -21985"/>
            </a:avLst>
          </a:prstGeom>
          <a:solidFill>
            <a:srgbClr val="00B0F0"/>
          </a:solidFill>
          <a:ln w="317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Oktatási rendszer munkaerőpiac konform átalakítása  </a:t>
            </a:r>
          </a:p>
        </p:txBody>
      </p:sp>
      <p:sp>
        <p:nvSpPr>
          <p:cNvPr id="99" name="1. sz. felirat kerettel és kiemelő vonallal 29">
            <a:extLst>
              <a:ext uri="{FF2B5EF4-FFF2-40B4-BE49-F238E27FC236}">
                <a16:creationId xmlns:a16="http://schemas.microsoft.com/office/drawing/2014/main" xmlns="" id="{6CCD0620-2C45-415B-975B-E937E15C2765}"/>
              </a:ext>
            </a:extLst>
          </p:cNvPr>
          <p:cNvSpPr/>
          <p:nvPr/>
        </p:nvSpPr>
        <p:spPr>
          <a:xfrm flipH="1">
            <a:off x="4011728" y="941800"/>
            <a:ext cx="2711805" cy="717914"/>
          </a:xfrm>
          <a:prstGeom prst="accentBorderCallout1">
            <a:avLst>
              <a:gd name="adj1" fmla="val 86346"/>
              <a:gd name="adj2" fmla="val -2871"/>
              <a:gd name="adj3" fmla="val 196988"/>
              <a:gd name="adj4" fmla="val 24821"/>
            </a:avLst>
          </a:prstGeom>
          <a:solidFill>
            <a:srgbClr val="00B0F0"/>
          </a:solidFill>
          <a:ln w="317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Kulcsiparágak fejlesztése és fenntartható működésének megteremtése</a:t>
            </a:r>
          </a:p>
        </p:txBody>
      </p:sp>
      <p:sp>
        <p:nvSpPr>
          <p:cNvPr id="103" name="1. sz. felirat kerettel és kiemelő vonallal 34">
            <a:extLst>
              <a:ext uri="{FF2B5EF4-FFF2-40B4-BE49-F238E27FC236}">
                <a16:creationId xmlns:a16="http://schemas.microsoft.com/office/drawing/2014/main" xmlns="" id="{6618D1BA-B0A2-45E0-9537-5F299C32F71F}"/>
              </a:ext>
            </a:extLst>
          </p:cNvPr>
          <p:cNvSpPr/>
          <p:nvPr/>
        </p:nvSpPr>
        <p:spPr>
          <a:xfrm flipH="1">
            <a:off x="219910" y="4300098"/>
            <a:ext cx="2740385" cy="625028"/>
          </a:xfrm>
          <a:prstGeom prst="accentBorderCallout1">
            <a:avLst>
              <a:gd name="adj1" fmla="val 18750"/>
              <a:gd name="adj2" fmla="val -2481"/>
              <a:gd name="adj3" fmla="val -35178"/>
              <a:gd name="adj4" fmla="val -63167"/>
            </a:avLst>
          </a:prstGeom>
          <a:solidFill>
            <a:srgbClr val="C7E4FC"/>
          </a:solidFill>
          <a:ln w="317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Országhatáron belüli gyorsforgalmú úthálózat építése</a:t>
            </a:r>
          </a:p>
        </p:txBody>
      </p:sp>
      <p:sp>
        <p:nvSpPr>
          <p:cNvPr id="104" name="1. sz. felirat kerettel és kiemelő vonallal 35">
            <a:extLst>
              <a:ext uri="{FF2B5EF4-FFF2-40B4-BE49-F238E27FC236}">
                <a16:creationId xmlns:a16="http://schemas.microsoft.com/office/drawing/2014/main" xmlns="" id="{0AF65A4E-5339-498A-8510-C7FFA28F3290}"/>
              </a:ext>
            </a:extLst>
          </p:cNvPr>
          <p:cNvSpPr/>
          <p:nvPr/>
        </p:nvSpPr>
        <p:spPr>
          <a:xfrm flipH="1">
            <a:off x="219910" y="3257790"/>
            <a:ext cx="2833637" cy="923330"/>
          </a:xfrm>
          <a:prstGeom prst="accentBorderCallout1">
            <a:avLst>
              <a:gd name="adj1" fmla="val 26242"/>
              <a:gd name="adj2" fmla="val -3250"/>
              <a:gd name="adj3" fmla="val 1636"/>
              <a:gd name="adj4" fmla="val -51058"/>
            </a:avLst>
          </a:prstGeom>
          <a:solidFill>
            <a:srgbClr val="C7E4FC"/>
          </a:solidFill>
          <a:ln w="317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Budapest és a környező </a:t>
            </a:r>
            <a:r>
              <a:rPr kumimoji="0" lang="hu-HU" sz="1400" b="0" i="0" u="none" strike="noStrike" kern="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kelet-európai</a:t>
            </a:r>
            <a:r>
              <a:rPr kumimoji="0" lang="hu-HU" sz="14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országok vasúti összeköttetésének a megteremtése </a:t>
            </a:r>
          </a:p>
        </p:txBody>
      </p:sp>
      <p:sp>
        <p:nvSpPr>
          <p:cNvPr id="105" name="1. sz. felirat kerettel és kiemelő vonallal 36">
            <a:extLst>
              <a:ext uri="{FF2B5EF4-FFF2-40B4-BE49-F238E27FC236}">
                <a16:creationId xmlns:a16="http://schemas.microsoft.com/office/drawing/2014/main" xmlns="" id="{F21F40D7-55A5-4CFE-B279-2EB4931A40A3}"/>
              </a:ext>
            </a:extLst>
          </p:cNvPr>
          <p:cNvSpPr/>
          <p:nvPr/>
        </p:nvSpPr>
        <p:spPr>
          <a:xfrm flipH="1">
            <a:off x="612544" y="5122984"/>
            <a:ext cx="2854231" cy="804117"/>
          </a:xfrm>
          <a:prstGeom prst="accentBorderCallout1">
            <a:avLst>
              <a:gd name="adj1" fmla="val 20798"/>
              <a:gd name="adj2" fmla="val -2833"/>
              <a:gd name="adj3" fmla="val -105419"/>
              <a:gd name="adj4" fmla="val -31225"/>
            </a:avLst>
          </a:prstGeom>
          <a:solidFill>
            <a:srgbClr val="C7E4FC"/>
          </a:solidFill>
          <a:ln w="317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közösségi közlekedési rendszerek integrált kezelése, új elemek megjelenítése a skálázhatóság biztosítása</a:t>
            </a:r>
          </a:p>
        </p:txBody>
      </p:sp>
      <p:sp>
        <p:nvSpPr>
          <p:cNvPr id="106" name="1. sz. felirat kerettel és kiemelő vonallal 37">
            <a:extLst>
              <a:ext uri="{FF2B5EF4-FFF2-40B4-BE49-F238E27FC236}">
                <a16:creationId xmlns:a16="http://schemas.microsoft.com/office/drawing/2014/main" xmlns="" id="{6D00A962-54FA-4471-91DD-9AA86FA3391B}"/>
              </a:ext>
            </a:extLst>
          </p:cNvPr>
          <p:cNvSpPr/>
          <p:nvPr/>
        </p:nvSpPr>
        <p:spPr>
          <a:xfrm flipH="1">
            <a:off x="1489177" y="6074323"/>
            <a:ext cx="2522551" cy="615954"/>
          </a:xfrm>
          <a:prstGeom prst="accentBorderCallout1">
            <a:avLst>
              <a:gd name="adj1" fmla="val 18750"/>
              <a:gd name="adj2" fmla="val -2475"/>
              <a:gd name="adj3" fmla="val -276228"/>
              <a:gd name="adj4" fmla="val -16220"/>
            </a:avLst>
          </a:prstGeom>
          <a:solidFill>
            <a:srgbClr val="C7E4FC"/>
          </a:solidFill>
          <a:ln w="317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Kreatív közlekedési megoldások Magyarországon </a:t>
            </a:r>
          </a:p>
        </p:txBody>
      </p:sp>
      <p:sp>
        <p:nvSpPr>
          <p:cNvPr id="107" name="1. sz. felirat kerettel és kiemelő vonallal 38">
            <a:extLst>
              <a:ext uri="{FF2B5EF4-FFF2-40B4-BE49-F238E27FC236}">
                <a16:creationId xmlns:a16="http://schemas.microsoft.com/office/drawing/2014/main" xmlns="" id="{434173E2-AFB7-4274-94BE-51421B2D36B1}"/>
              </a:ext>
            </a:extLst>
          </p:cNvPr>
          <p:cNvSpPr/>
          <p:nvPr/>
        </p:nvSpPr>
        <p:spPr>
          <a:xfrm flipH="1">
            <a:off x="7240193" y="1061209"/>
            <a:ext cx="2477825" cy="667934"/>
          </a:xfrm>
          <a:prstGeom prst="accentBorderCallout1">
            <a:avLst>
              <a:gd name="adj1" fmla="val 75436"/>
              <a:gd name="adj2" fmla="val 102377"/>
              <a:gd name="adj3" fmla="val 209208"/>
              <a:gd name="adj4" fmla="val 138416"/>
            </a:avLst>
          </a:prstGeom>
          <a:solidFill>
            <a:srgbClr val="00B0F0"/>
          </a:solidFill>
          <a:ln w="317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Digitális tudatformálás, bekapcsolódás az új ICT technológiai folyamatokba  </a:t>
            </a:r>
          </a:p>
        </p:txBody>
      </p:sp>
      <p:sp>
        <p:nvSpPr>
          <p:cNvPr id="108" name="1. sz. felirat kerettel és kiemelő vonallal 39">
            <a:extLst>
              <a:ext uri="{FF2B5EF4-FFF2-40B4-BE49-F238E27FC236}">
                <a16:creationId xmlns:a16="http://schemas.microsoft.com/office/drawing/2014/main" xmlns="" id="{F87714C7-236F-4644-889F-0DF3A552280D}"/>
              </a:ext>
            </a:extLst>
          </p:cNvPr>
          <p:cNvSpPr/>
          <p:nvPr/>
        </p:nvSpPr>
        <p:spPr>
          <a:xfrm flipH="1">
            <a:off x="7893070" y="1842621"/>
            <a:ext cx="3994130" cy="641798"/>
          </a:xfrm>
          <a:prstGeom prst="accentBorderCallout1">
            <a:avLst>
              <a:gd name="adj1" fmla="val 38973"/>
              <a:gd name="adj2" fmla="val 102790"/>
              <a:gd name="adj3" fmla="val 121917"/>
              <a:gd name="adj4" fmla="val 135923"/>
            </a:avLst>
          </a:prstGeom>
          <a:solidFill>
            <a:srgbClr val="00B0F0"/>
          </a:solidFill>
          <a:ln w="317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Innovatív, nagy teljesítményű és teljes lefedettségű digitális és kommunikációs infrastruktúra Magyarországon</a:t>
            </a:r>
          </a:p>
        </p:txBody>
      </p:sp>
      <p:sp>
        <p:nvSpPr>
          <p:cNvPr id="109" name="1. sz. felirat kerettel és kiemelő vonallal 40">
            <a:extLst>
              <a:ext uri="{FF2B5EF4-FFF2-40B4-BE49-F238E27FC236}">
                <a16:creationId xmlns:a16="http://schemas.microsoft.com/office/drawing/2014/main" xmlns="" id="{53CD9690-297D-4A7B-B94D-E5CC387DDAB9}"/>
              </a:ext>
            </a:extLst>
          </p:cNvPr>
          <p:cNvSpPr/>
          <p:nvPr/>
        </p:nvSpPr>
        <p:spPr>
          <a:xfrm flipH="1">
            <a:off x="4283488" y="5788755"/>
            <a:ext cx="3086101" cy="761985"/>
          </a:xfrm>
          <a:prstGeom prst="accentBorderCallout1">
            <a:avLst>
              <a:gd name="adj1" fmla="val -4783"/>
              <a:gd name="adj2" fmla="val 101405"/>
              <a:gd name="adj3" fmla="val -66528"/>
              <a:gd name="adj4" fmla="val 68087"/>
            </a:avLst>
          </a:prstGeom>
          <a:solidFill>
            <a:srgbClr val="4B618E"/>
          </a:solidFill>
          <a:ln w="317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Fenntartható rendszerek és infrastruktúrák fejlesztése és implementálása </a:t>
            </a:r>
          </a:p>
        </p:txBody>
      </p:sp>
      <p:sp>
        <p:nvSpPr>
          <p:cNvPr id="110" name="1. sz. felirat kerettel és kiemelő vonallal 41">
            <a:extLst>
              <a:ext uri="{FF2B5EF4-FFF2-40B4-BE49-F238E27FC236}">
                <a16:creationId xmlns:a16="http://schemas.microsoft.com/office/drawing/2014/main" xmlns="" id="{AFDC0AAA-EF2D-4277-A1FC-800936571839}"/>
              </a:ext>
            </a:extLst>
          </p:cNvPr>
          <p:cNvSpPr/>
          <p:nvPr/>
        </p:nvSpPr>
        <p:spPr>
          <a:xfrm flipH="1">
            <a:off x="8580091" y="3182431"/>
            <a:ext cx="3035505" cy="459201"/>
          </a:xfrm>
          <a:prstGeom prst="accentBorderCallout1">
            <a:avLst>
              <a:gd name="adj1" fmla="val 12385"/>
              <a:gd name="adj2" fmla="val 106263"/>
              <a:gd name="adj3" fmla="val 67974"/>
              <a:gd name="adj4" fmla="val 141851"/>
            </a:avLst>
          </a:prstGeom>
          <a:solidFill>
            <a:srgbClr val="86A3D0"/>
          </a:solidFill>
          <a:ln w="317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magyar fogyasztót helyezzük a Nemzeti Energiastratégia fókuszába</a:t>
            </a:r>
          </a:p>
        </p:txBody>
      </p:sp>
      <p:sp>
        <p:nvSpPr>
          <p:cNvPr id="111" name="1. sz. felirat kerettel és kiemelő vonallal 42">
            <a:extLst>
              <a:ext uri="{FF2B5EF4-FFF2-40B4-BE49-F238E27FC236}">
                <a16:creationId xmlns:a16="http://schemas.microsoft.com/office/drawing/2014/main" xmlns="" id="{12C13C58-9CEB-4FF4-8A05-0262EAED701F}"/>
              </a:ext>
            </a:extLst>
          </p:cNvPr>
          <p:cNvSpPr/>
          <p:nvPr/>
        </p:nvSpPr>
        <p:spPr>
          <a:xfrm flipH="1">
            <a:off x="8572577" y="3820488"/>
            <a:ext cx="3043017" cy="459201"/>
          </a:xfrm>
          <a:prstGeom prst="accentBorderCallout1">
            <a:avLst>
              <a:gd name="adj1" fmla="val 41757"/>
              <a:gd name="adj2" fmla="val 103395"/>
              <a:gd name="adj3" fmla="val 34844"/>
              <a:gd name="adj4" fmla="val 138945"/>
            </a:avLst>
          </a:prstGeom>
          <a:solidFill>
            <a:srgbClr val="86A3D0"/>
          </a:solidFill>
          <a:ln w="317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Megerősítjük energiaellátásunk biztonságát</a:t>
            </a:r>
          </a:p>
        </p:txBody>
      </p:sp>
      <p:sp>
        <p:nvSpPr>
          <p:cNvPr id="112" name="1. sz. felirat kerettel és kiemelő vonallal 43">
            <a:extLst>
              <a:ext uri="{FF2B5EF4-FFF2-40B4-BE49-F238E27FC236}">
                <a16:creationId xmlns:a16="http://schemas.microsoft.com/office/drawing/2014/main" xmlns="" id="{0220A2BE-D79F-411A-8875-BD79D7FAADDA}"/>
              </a:ext>
            </a:extLst>
          </p:cNvPr>
          <p:cNvSpPr/>
          <p:nvPr/>
        </p:nvSpPr>
        <p:spPr>
          <a:xfrm flipH="1">
            <a:off x="8589786" y="4424345"/>
            <a:ext cx="2764013" cy="376535"/>
          </a:xfrm>
          <a:prstGeom prst="accentBorderCallout1">
            <a:avLst>
              <a:gd name="adj1" fmla="val 27568"/>
              <a:gd name="adj2" fmla="val 103778"/>
              <a:gd name="adj3" fmla="val -20722"/>
              <a:gd name="adj4" fmla="val 150834"/>
            </a:avLst>
          </a:prstGeom>
          <a:solidFill>
            <a:srgbClr val="86A3D0"/>
          </a:solidFill>
          <a:ln w="317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Végrehajtjuk az energiaszektor klímabarát átalakítását</a:t>
            </a:r>
          </a:p>
        </p:txBody>
      </p:sp>
      <p:sp>
        <p:nvSpPr>
          <p:cNvPr id="113" name="1. sz. felirat kerettel és kiemelő vonallal 44">
            <a:extLst>
              <a:ext uri="{FF2B5EF4-FFF2-40B4-BE49-F238E27FC236}">
                <a16:creationId xmlns:a16="http://schemas.microsoft.com/office/drawing/2014/main" xmlns="" id="{69809EEF-0F37-4E7D-B319-58F3A1479655}"/>
              </a:ext>
            </a:extLst>
          </p:cNvPr>
          <p:cNvSpPr/>
          <p:nvPr/>
        </p:nvSpPr>
        <p:spPr>
          <a:xfrm flipH="1">
            <a:off x="7545378" y="4971082"/>
            <a:ext cx="3808420" cy="747212"/>
          </a:xfrm>
          <a:prstGeom prst="accentBorderCallout1">
            <a:avLst>
              <a:gd name="adj1" fmla="val 25115"/>
              <a:gd name="adj2" fmla="val 103012"/>
              <a:gd name="adj3" fmla="val -53999"/>
              <a:gd name="adj4" fmla="val 115082"/>
            </a:avLst>
          </a:prstGeom>
          <a:solidFill>
            <a:srgbClr val="86A3D0"/>
          </a:solidFill>
          <a:ln w="317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Kihasználjuk az energetikai innovációban és a klímaváltozásban rejlő gazdaságfejlesztési lehetőségeket</a:t>
            </a:r>
          </a:p>
        </p:txBody>
      </p:sp>
      <p:sp>
        <p:nvSpPr>
          <p:cNvPr id="115" name="Téglalap 114">
            <a:extLst>
              <a:ext uri="{FF2B5EF4-FFF2-40B4-BE49-F238E27FC236}">
                <a16:creationId xmlns:a16="http://schemas.microsoft.com/office/drawing/2014/main" xmlns="" id="{B0758784-E048-410C-940B-55B8F1141600}"/>
              </a:ext>
            </a:extLst>
          </p:cNvPr>
          <p:cNvSpPr/>
          <p:nvPr/>
        </p:nvSpPr>
        <p:spPr>
          <a:xfrm>
            <a:off x="5029219" y="2518557"/>
            <a:ext cx="1559258" cy="5150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Kreatív magyarok </a:t>
            </a:r>
          </a:p>
          <a:p>
            <a:pPr algn="ctr"/>
            <a:r>
              <a: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innovatív vállalkozások</a:t>
            </a:r>
          </a:p>
        </p:txBody>
      </p:sp>
      <p:sp>
        <p:nvSpPr>
          <p:cNvPr id="116" name="Téglalap 115">
            <a:extLst>
              <a:ext uri="{FF2B5EF4-FFF2-40B4-BE49-F238E27FC236}">
                <a16:creationId xmlns:a16="http://schemas.microsoft.com/office/drawing/2014/main" xmlns="" id="{7AF9D3F3-5C58-46CA-A2C2-267502FC0C3B}"/>
              </a:ext>
            </a:extLst>
          </p:cNvPr>
          <p:cNvSpPr/>
          <p:nvPr/>
        </p:nvSpPr>
        <p:spPr>
          <a:xfrm>
            <a:off x="5826540" y="3620524"/>
            <a:ext cx="1559258" cy="5150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Tiszta, okos</a:t>
            </a:r>
          </a:p>
          <a:p>
            <a:pPr algn="r"/>
            <a:r>
              <a: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megfizethető</a:t>
            </a:r>
          </a:p>
          <a:p>
            <a:pPr algn="r"/>
            <a:r>
              <a: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energia</a:t>
            </a:r>
          </a:p>
        </p:txBody>
      </p:sp>
      <p:sp>
        <p:nvSpPr>
          <p:cNvPr id="117" name="Téglalap 116">
            <a:extLst>
              <a:ext uri="{FF2B5EF4-FFF2-40B4-BE49-F238E27FC236}">
                <a16:creationId xmlns:a16="http://schemas.microsoft.com/office/drawing/2014/main" xmlns="" id="{06E67709-A667-478B-9DAE-E14E2834811B}"/>
              </a:ext>
            </a:extLst>
          </p:cNvPr>
          <p:cNvSpPr/>
          <p:nvPr/>
        </p:nvSpPr>
        <p:spPr>
          <a:xfrm>
            <a:off x="3940679" y="3626581"/>
            <a:ext cx="1559258" cy="5150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Gyors és </a:t>
            </a:r>
          </a:p>
          <a:p>
            <a:pPr algn="ctr"/>
            <a:r>
              <a:rPr lang="hu-H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biztonságos </a:t>
            </a:r>
          </a:p>
          <a:p>
            <a:pPr algn="ctr"/>
            <a:r>
              <a:rPr lang="hu-H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közlekedés</a:t>
            </a:r>
          </a:p>
        </p:txBody>
      </p:sp>
      <p:sp>
        <p:nvSpPr>
          <p:cNvPr id="118" name="Téglalap 117">
            <a:extLst>
              <a:ext uri="{FF2B5EF4-FFF2-40B4-BE49-F238E27FC236}">
                <a16:creationId xmlns:a16="http://schemas.microsoft.com/office/drawing/2014/main" xmlns="" id="{AF2CF419-7132-4E1E-A59C-878347DCA7DD}"/>
              </a:ext>
            </a:extLst>
          </p:cNvPr>
          <p:cNvSpPr/>
          <p:nvPr/>
        </p:nvSpPr>
        <p:spPr>
          <a:xfrm>
            <a:off x="5037459" y="4656409"/>
            <a:ext cx="1559258" cy="5150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Tiszta ország</a:t>
            </a:r>
          </a:p>
        </p:txBody>
      </p:sp>
      <p:sp>
        <p:nvSpPr>
          <p:cNvPr id="28" name="1. sz. felirat kerettel és kiemelő vonallal 29">
            <a:extLst>
              <a:ext uri="{FF2B5EF4-FFF2-40B4-BE49-F238E27FC236}">
                <a16:creationId xmlns:a16="http://schemas.microsoft.com/office/drawing/2014/main" xmlns="" id="{262A78E1-7D8E-45B2-B7F0-E9051B5FE378}"/>
              </a:ext>
            </a:extLst>
          </p:cNvPr>
          <p:cNvSpPr/>
          <p:nvPr/>
        </p:nvSpPr>
        <p:spPr>
          <a:xfrm flipH="1">
            <a:off x="8312900" y="2616679"/>
            <a:ext cx="2840845" cy="376535"/>
          </a:xfrm>
          <a:prstGeom prst="accentBorderCallout1">
            <a:avLst>
              <a:gd name="adj1" fmla="val 25115"/>
              <a:gd name="adj2" fmla="val 104758"/>
              <a:gd name="adj3" fmla="val 67677"/>
              <a:gd name="adj4" fmla="val 160351"/>
            </a:avLst>
          </a:prstGeom>
          <a:solidFill>
            <a:srgbClr val="00B0F0"/>
          </a:solidFill>
          <a:ln w="317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Összehangolt fejlesztéspolitika</a:t>
            </a:r>
          </a:p>
        </p:txBody>
      </p:sp>
      <p:sp>
        <p:nvSpPr>
          <p:cNvPr id="29" name="Cím 1">
            <a:extLst>
              <a:ext uri="{FF2B5EF4-FFF2-40B4-BE49-F238E27FC236}">
                <a16:creationId xmlns:a16="http://schemas.microsoft.com/office/drawing/2014/main" xmlns="" id="{4D6849B7-1CDB-4163-B575-AAC57CAA34C6}"/>
              </a:ext>
            </a:extLst>
          </p:cNvPr>
          <p:cNvSpPr txBox="1">
            <a:spLocks/>
          </p:cNvSpPr>
          <p:nvPr/>
        </p:nvSpPr>
        <p:spPr>
          <a:xfrm>
            <a:off x="672985" y="307260"/>
            <a:ext cx="10942612" cy="9233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u-HU" sz="2800" b="1" kern="1200" cap="all" baseline="0" dirty="0" smtClean="0">
                <a:solidFill>
                  <a:srgbClr val="8C83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jövőkép elérése a stratégiai célok lebontásán alapuló projekteken keresztül történik</a:t>
            </a:r>
          </a:p>
        </p:txBody>
      </p:sp>
    </p:spTree>
    <p:extLst>
      <p:ext uri="{BB962C8B-B14F-4D97-AF65-F5344CB8AC3E}">
        <p14:creationId xmlns:p14="http://schemas.microsoft.com/office/powerpoint/2010/main" val="1818691944"/>
      </p:ext>
    </p:extLst>
  </p:cSld>
  <p:clrMapOvr>
    <a:masterClrMapping/>
  </p:clrMapOvr>
  <p:transition xmlns:p14="http://schemas.microsoft.com/office/powerpoint/2010/main" spd="med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xmlns="" id="{62193F25-D54A-1A4C-B843-CC9C58B5D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3" name="Dia számának helye 2">
            <a:extLst>
              <a:ext uri="{FF2B5EF4-FFF2-40B4-BE49-F238E27FC236}">
                <a16:creationId xmlns:a16="http://schemas.microsoft.com/office/drawing/2014/main" xmlns="" id="{C25314E4-A1F4-E34C-AF61-3DDC4D96F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3406-DEFF-446A-9B24-DCCB279FEDF6}" type="slidenum">
              <a:rPr lang="hu-HU" smtClean="0"/>
              <a:pPr/>
              <a:t>22</a:t>
            </a:fld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xmlns="" id="{807E011E-C0D4-2644-BBFC-4A236829EC15}"/>
              </a:ext>
            </a:extLst>
          </p:cNvPr>
          <p:cNvSpPr/>
          <p:nvPr/>
        </p:nvSpPr>
        <p:spPr>
          <a:xfrm>
            <a:off x="360219" y="1182568"/>
            <a:ext cx="3814618" cy="185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Köszönöm a figyelmet!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xmlns="" id="{E1C78B32-089D-8C4B-ADF4-0D9436886AD1}"/>
              </a:ext>
            </a:extLst>
          </p:cNvPr>
          <p:cNvSpPr/>
          <p:nvPr/>
        </p:nvSpPr>
        <p:spPr>
          <a:xfrm>
            <a:off x="6186496" y="4993789"/>
            <a:ext cx="5843924" cy="185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GYÖRGY László, PhD</a:t>
            </a:r>
          </a:p>
          <a:p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gazdaságstratégiáért és szabályozásért felelős államtitkár</a:t>
            </a:r>
          </a:p>
          <a:p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Innovációs és Technológiai Minisztérium</a:t>
            </a:r>
          </a:p>
        </p:txBody>
      </p:sp>
    </p:spTree>
    <p:extLst>
      <p:ext uri="{BB962C8B-B14F-4D97-AF65-F5344CB8AC3E}">
        <p14:creationId xmlns:p14="http://schemas.microsoft.com/office/powerpoint/2010/main" val="1786499600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xmlns="" id="{C2A9F22F-2627-4428-AFCF-567661866E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8106588"/>
              </p:ext>
            </p:extLst>
          </p:nvPr>
        </p:nvGraphicFramePr>
        <p:xfrm>
          <a:off x="473597" y="2070877"/>
          <a:ext cx="11029290" cy="4209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Dia számának helye 2">
            <a:extLst>
              <a:ext uri="{FF2B5EF4-FFF2-40B4-BE49-F238E27FC236}">
                <a16:creationId xmlns:a16="http://schemas.microsoft.com/office/drawing/2014/main" xmlns="" id="{E53385E4-A20C-D84F-AFA2-FB0E3193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3406-DEFF-446A-9B24-DCCB279FEDF6}" type="slidenum">
              <a:rPr lang="hu-HU" smtClean="0"/>
              <a:pPr/>
              <a:t>3</a:t>
            </a:fld>
            <a:endParaRPr lang="hu-HU"/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xmlns="" id="{6956E0C3-4105-4046-9E3E-04E30261C91B}"/>
              </a:ext>
            </a:extLst>
          </p:cNvPr>
          <p:cNvSpPr txBox="1">
            <a:spLocks/>
          </p:cNvSpPr>
          <p:nvPr/>
        </p:nvSpPr>
        <p:spPr>
          <a:xfrm>
            <a:off x="672984" y="307260"/>
            <a:ext cx="11337955" cy="9233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u-HU" sz="2800" b="1" kern="1200" cap="all" baseline="0" dirty="0" smtClean="0">
                <a:solidFill>
                  <a:srgbClr val="8C83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Régiós vetélytársainknál nagyobb problémáink gyökere egy 1974-es döntésre nyúlik vissza: az olajárrobbanást nem a belső fogyasztás csökkentésével, hanem devizahitel-felvétellel kezelte az állam</a:t>
            </a:r>
          </a:p>
        </p:txBody>
      </p:sp>
      <p:sp>
        <p:nvSpPr>
          <p:cNvPr id="10" name="5. Source">
            <a:extLst>
              <a:ext uri="{FF2B5EF4-FFF2-40B4-BE49-F238E27FC236}">
                <a16:creationId xmlns:a16="http://schemas.microsoft.com/office/drawing/2014/main" xmlns="" id="{52DADD65-664D-1643-ABCC-E644C31AD3BE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3501" y="6576529"/>
            <a:ext cx="7200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609600" indent="-609600" defTabSz="895350">
              <a:tabLst>
                <a:tab pos="612775" algn="l"/>
              </a:tabLst>
            </a:pPr>
            <a:r>
              <a:rPr lang="hu-HU" sz="1200" baseline="300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12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KSH, Eurostat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xmlns="" id="{28DB6D51-A519-4883-B41D-6313AB939045}"/>
              </a:ext>
            </a:extLst>
          </p:cNvPr>
          <p:cNvSpPr/>
          <p:nvPr/>
        </p:nvSpPr>
        <p:spPr>
          <a:xfrm>
            <a:off x="253501" y="1586293"/>
            <a:ext cx="4743372" cy="3923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hu-H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bruttó államadósság alakulása a GDP százalékában</a:t>
            </a:r>
            <a:r>
              <a:rPr lang="hu-HU" sz="14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hu-HU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xmlns="" id="{480DB010-ABD1-4DFD-A91C-412A12368DAB}"/>
              </a:ext>
            </a:extLst>
          </p:cNvPr>
          <p:cNvCxnSpPr>
            <a:cxnSpLocks/>
          </p:cNvCxnSpPr>
          <p:nvPr/>
        </p:nvCxnSpPr>
        <p:spPr>
          <a:xfrm>
            <a:off x="399166" y="2070877"/>
            <a:ext cx="42374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églalap feliratnak 1">
            <a:extLst>
              <a:ext uri="{FF2B5EF4-FFF2-40B4-BE49-F238E27FC236}">
                <a16:creationId xmlns:a16="http://schemas.microsoft.com/office/drawing/2014/main" xmlns="" id="{1ED09E27-F209-4D3B-BEA5-A765769F8609}"/>
              </a:ext>
            </a:extLst>
          </p:cNvPr>
          <p:cNvSpPr/>
          <p:nvPr/>
        </p:nvSpPr>
        <p:spPr>
          <a:xfrm>
            <a:off x="9780104" y="3270597"/>
            <a:ext cx="812800" cy="630878"/>
          </a:xfrm>
          <a:prstGeom prst="wedgeRectCallout">
            <a:avLst>
              <a:gd name="adj1" fmla="val -23627"/>
              <a:gd name="adj2" fmla="val -90332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2010: 80,5%</a:t>
            </a:r>
          </a:p>
        </p:txBody>
      </p:sp>
      <p:sp>
        <p:nvSpPr>
          <p:cNvPr id="19" name="Téglalap feliratnak 18">
            <a:extLst>
              <a:ext uri="{FF2B5EF4-FFF2-40B4-BE49-F238E27FC236}">
                <a16:creationId xmlns:a16="http://schemas.microsoft.com/office/drawing/2014/main" xmlns="" id="{7CFB4240-081F-47A1-AB33-115A5D80B8B5}"/>
              </a:ext>
            </a:extLst>
          </p:cNvPr>
          <p:cNvSpPr/>
          <p:nvPr/>
        </p:nvSpPr>
        <p:spPr>
          <a:xfrm>
            <a:off x="5033899" y="3586036"/>
            <a:ext cx="886794" cy="630878"/>
          </a:xfrm>
          <a:prstGeom prst="wedgeRectCallout">
            <a:avLst>
              <a:gd name="adj1" fmla="val -24691"/>
              <a:gd name="adj2" fmla="val -139543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1989: 79,9%</a:t>
            </a:r>
          </a:p>
        </p:txBody>
      </p:sp>
      <p:sp>
        <p:nvSpPr>
          <p:cNvPr id="20" name="Téglalap feliratnak 20">
            <a:extLst>
              <a:ext uri="{FF2B5EF4-FFF2-40B4-BE49-F238E27FC236}">
                <a16:creationId xmlns:a16="http://schemas.microsoft.com/office/drawing/2014/main" xmlns="" id="{30B2D3B1-5666-4EB8-B350-ABAEFAD6965B}"/>
              </a:ext>
            </a:extLst>
          </p:cNvPr>
          <p:cNvSpPr/>
          <p:nvPr/>
        </p:nvSpPr>
        <p:spPr>
          <a:xfrm>
            <a:off x="2004245" y="5046739"/>
            <a:ext cx="1027329" cy="449935"/>
          </a:xfrm>
          <a:prstGeom prst="wedgeRectCallout">
            <a:avLst>
              <a:gd name="adj1" fmla="val -126272"/>
              <a:gd name="adj2" fmla="val -6015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1970: 13,9%</a:t>
            </a:r>
          </a:p>
        </p:txBody>
      </p:sp>
      <p:sp>
        <p:nvSpPr>
          <p:cNvPr id="22" name="Téglalap feliratnak 19">
            <a:extLst>
              <a:ext uri="{FF2B5EF4-FFF2-40B4-BE49-F238E27FC236}">
                <a16:creationId xmlns:a16="http://schemas.microsoft.com/office/drawing/2014/main" xmlns="" id="{01983384-76B0-423F-92AF-3BA9A39CDD77}"/>
              </a:ext>
            </a:extLst>
          </p:cNvPr>
          <p:cNvSpPr/>
          <p:nvPr/>
        </p:nvSpPr>
        <p:spPr>
          <a:xfrm>
            <a:off x="7607551" y="4175796"/>
            <a:ext cx="887895" cy="659912"/>
          </a:xfrm>
          <a:prstGeom prst="wedgeRectCallout">
            <a:avLst>
              <a:gd name="adj1" fmla="val -12282"/>
              <a:gd name="adj2" fmla="val -77752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2001: 52,7%</a:t>
            </a:r>
          </a:p>
        </p:txBody>
      </p:sp>
    </p:spTree>
    <p:extLst>
      <p:ext uri="{BB962C8B-B14F-4D97-AF65-F5344CB8AC3E}">
        <p14:creationId xmlns:p14="http://schemas.microsoft.com/office/powerpoint/2010/main" val="1079192324"/>
      </p:ext>
    </p:extLst>
  </p:cSld>
  <p:clrMapOvr>
    <a:masterClrMapping/>
  </p:clrMapOvr>
  <p:transition xmlns:p14="http://schemas.microsoft.com/office/powerpoint/2010/main" spd="med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:a16="http://schemas.microsoft.com/office/drawing/2014/main" xmlns="" id="{E53385E4-A20C-D84F-AFA2-FB0E3193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3406-DEFF-446A-9B24-DCCB279FEDF6}" type="slidenum">
              <a:rPr lang="hu-HU" smtClean="0"/>
              <a:pPr/>
              <a:t>4</a:t>
            </a:fld>
            <a:endParaRPr lang="hu-HU"/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xmlns="" id="{6956E0C3-4105-4046-9E3E-04E30261C91B}"/>
              </a:ext>
            </a:extLst>
          </p:cNvPr>
          <p:cNvSpPr txBox="1">
            <a:spLocks/>
          </p:cNvSpPr>
          <p:nvPr/>
        </p:nvSpPr>
        <p:spPr>
          <a:xfrm>
            <a:off x="672984" y="307260"/>
            <a:ext cx="11337955" cy="9233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u-HU" sz="2800" b="1" kern="1200" cap="all" baseline="0" dirty="0" smtClean="0">
                <a:solidFill>
                  <a:srgbClr val="8C83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1990-es években elhibázott gazdaságpolitikai döntések alapvetően határozzák meg a magyar gazdaság mai szerkezetét és kihívásait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8232B162-57AE-4D6A-B93F-90FB84B719CE}"/>
              </a:ext>
            </a:extLst>
          </p:cNvPr>
          <p:cNvSpPr/>
          <p:nvPr/>
        </p:nvSpPr>
        <p:spPr>
          <a:xfrm>
            <a:off x="658125" y="2120202"/>
            <a:ext cx="3195376" cy="81391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Elsietett és túlzó liberalizáció és dereguláció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xmlns="" id="{4E174BA6-5932-411F-8892-7D86C9F24CD2}"/>
              </a:ext>
            </a:extLst>
          </p:cNvPr>
          <p:cNvSpPr/>
          <p:nvPr/>
        </p:nvSpPr>
        <p:spPr>
          <a:xfrm>
            <a:off x="4538240" y="2121877"/>
            <a:ext cx="3195376" cy="81391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Állami vagyon áron aluli kiárusítása (privatizáció)</a:t>
            </a: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xmlns="" id="{27CA3CB5-C545-42CE-AAA8-AC38F3C3E2F6}"/>
              </a:ext>
            </a:extLst>
          </p:cNvPr>
          <p:cNvSpPr/>
          <p:nvPr/>
        </p:nvSpPr>
        <p:spPr>
          <a:xfrm>
            <a:off x="8418355" y="2120202"/>
            <a:ext cx="3195376" cy="81391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Túlságosan szigorú csődtörvény</a:t>
            </a:r>
          </a:p>
        </p:txBody>
      </p:sp>
      <p:sp>
        <p:nvSpPr>
          <p:cNvPr id="16" name="Háromszög 15">
            <a:extLst>
              <a:ext uri="{FF2B5EF4-FFF2-40B4-BE49-F238E27FC236}">
                <a16:creationId xmlns:a16="http://schemas.microsoft.com/office/drawing/2014/main" xmlns="" id="{63A822A3-A32C-497D-BC13-02FD2D2057A8}"/>
              </a:ext>
            </a:extLst>
          </p:cNvPr>
          <p:cNvSpPr/>
          <p:nvPr/>
        </p:nvSpPr>
        <p:spPr>
          <a:xfrm flipV="1">
            <a:off x="2569028" y="3221046"/>
            <a:ext cx="7053943" cy="20795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/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xmlns="" id="{FFD423DA-C4DB-44FE-9E65-D6601F2B7026}"/>
              </a:ext>
            </a:extLst>
          </p:cNvPr>
          <p:cNvSpPr/>
          <p:nvPr/>
        </p:nvSpPr>
        <p:spPr>
          <a:xfrm>
            <a:off x="4538240" y="3585552"/>
            <a:ext cx="3195376" cy="813917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Önsorsrontó, külföldi érdekeket előnyben részesítő gazdaságpolitika</a:t>
            </a:r>
          </a:p>
        </p:txBody>
      </p:sp>
      <p:sp>
        <p:nvSpPr>
          <p:cNvPr id="18" name="Téglalap 17">
            <a:extLst>
              <a:ext uri="{FF2B5EF4-FFF2-40B4-BE49-F238E27FC236}">
                <a16:creationId xmlns:a16="http://schemas.microsoft.com/office/drawing/2014/main" xmlns="" id="{56DF3567-5FB0-4E16-904B-3D524D309D9C}"/>
              </a:ext>
            </a:extLst>
          </p:cNvPr>
          <p:cNvSpPr/>
          <p:nvPr/>
        </p:nvSpPr>
        <p:spPr>
          <a:xfrm>
            <a:off x="521952" y="5199101"/>
            <a:ext cx="2160000" cy="813917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Leépülő hazai ipar és teret nyerő külföldi vállalatok</a:t>
            </a: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xmlns="" id="{0E087AC9-54B1-41DB-B526-252D2568965E}"/>
              </a:ext>
            </a:extLst>
          </p:cNvPr>
          <p:cNvSpPr/>
          <p:nvPr/>
        </p:nvSpPr>
        <p:spPr>
          <a:xfrm>
            <a:off x="3157014" y="5199101"/>
            <a:ext cx="1800000" cy="813917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Leépülő foglalkoztatás</a:t>
            </a:r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xmlns="" id="{5F4301BF-BCC7-4B7A-A8FC-09AC61CFBFBB}"/>
              </a:ext>
            </a:extLst>
          </p:cNvPr>
          <p:cNvSpPr/>
          <p:nvPr/>
        </p:nvSpPr>
        <p:spPr>
          <a:xfrm>
            <a:off x="7707138" y="5199100"/>
            <a:ext cx="1800000" cy="813917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Duális adószerkezet</a:t>
            </a:r>
          </a:p>
        </p:txBody>
      </p:sp>
      <p:sp>
        <p:nvSpPr>
          <p:cNvPr id="21" name="Téglalap 20">
            <a:extLst>
              <a:ext uri="{FF2B5EF4-FFF2-40B4-BE49-F238E27FC236}">
                <a16:creationId xmlns:a16="http://schemas.microsoft.com/office/drawing/2014/main" xmlns="" id="{E169AD1D-AE80-4758-B1BC-9248072B34AA}"/>
              </a:ext>
            </a:extLst>
          </p:cNvPr>
          <p:cNvSpPr/>
          <p:nvPr/>
        </p:nvSpPr>
        <p:spPr>
          <a:xfrm>
            <a:off x="9982200" y="5199100"/>
            <a:ext cx="1800000" cy="813917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Külső eladósodás</a:t>
            </a:r>
          </a:p>
        </p:txBody>
      </p:sp>
      <p:sp>
        <p:nvSpPr>
          <p:cNvPr id="22" name="Téglalap 21">
            <a:extLst>
              <a:ext uri="{FF2B5EF4-FFF2-40B4-BE49-F238E27FC236}">
                <a16:creationId xmlns:a16="http://schemas.microsoft.com/office/drawing/2014/main" xmlns="" id="{98000064-7B3A-447B-A771-9601C34EA394}"/>
              </a:ext>
            </a:extLst>
          </p:cNvPr>
          <p:cNvSpPr/>
          <p:nvPr/>
        </p:nvSpPr>
        <p:spPr>
          <a:xfrm>
            <a:off x="5432076" y="5201673"/>
            <a:ext cx="1800000" cy="813917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Leépülő szak- és felnőttképzés</a:t>
            </a:r>
          </a:p>
        </p:txBody>
      </p: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xmlns="" id="{2486F53A-072D-45AA-994C-06106CB67A43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2681952" y="4399469"/>
            <a:ext cx="3453976" cy="7996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nyíllal 28">
            <a:extLst>
              <a:ext uri="{FF2B5EF4-FFF2-40B4-BE49-F238E27FC236}">
                <a16:creationId xmlns:a16="http://schemas.microsoft.com/office/drawing/2014/main" xmlns="" id="{9BDC4FEE-C674-46E0-B139-8866BD6393AD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4957014" y="4399469"/>
            <a:ext cx="1178914" cy="7996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>
            <a:extLst>
              <a:ext uri="{FF2B5EF4-FFF2-40B4-BE49-F238E27FC236}">
                <a16:creationId xmlns:a16="http://schemas.microsoft.com/office/drawing/2014/main" xmlns="" id="{F45A4F99-962C-41E4-93AA-A8BDB20B9DFD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6135928" y="4399469"/>
            <a:ext cx="1096148" cy="7983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>
            <a:extLst>
              <a:ext uri="{FF2B5EF4-FFF2-40B4-BE49-F238E27FC236}">
                <a16:creationId xmlns:a16="http://schemas.microsoft.com/office/drawing/2014/main" xmlns="" id="{506112C7-AC85-4394-AF84-0182B04E723C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6135928" y="4399469"/>
            <a:ext cx="1611340" cy="8139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nyíllal 31">
            <a:extLst>
              <a:ext uri="{FF2B5EF4-FFF2-40B4-BE49-F238E27FC236}">
                <a16:creationId xmlns:a16="http://schemas.microsoft.com/office/drawing/2014/main" xmlns="" id="{EEA0E2E8-5D78-477D-9854-5DE2ACFD723D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6135928" y="4399469"/>
            <a:ext cx="3843833" cy="7983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zis 33">
            <a:extLst>
              <a:ext uri="{FF2B5EF4-FFF2-40B4-BE49-F238E27FC236}">
                <a16:creationId xmlns:a16="http://schemas.microsoft.com/office/drawing/2014/main" xmlns="" id="{686198EB-787F-4F7E-9053-1EE3EA4D19D9}"/>
              </a:ext>
            </a:extLst>
          </p:cNvPr>
          <p:cNvSpPr/>
          <p:nvPr/>
        </p:nvSpPr>
        <p:spPr>
          <a:xfrm>
            <a:off x="240984" y="5390058"/>
            <a:ext cx="432000" cy="43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Ellipszis 34">
            <a:extLst>
              <a:ext uri="{FF2B5EF4-FFF2-40B4-BE49-F238E27FC236}">
                <a16:creationId xmlns:a16="http://schemas.microsoft.com/office/drawing/2014/main" xmlns="" id="{0029DE3D-F503-4465-8D89-FE4AFC85B75E}"/>
              </a:ext>
            </a:extLst>
          </p:cNvPr>
          <p:cNvSpPr/>
          <p:nvPr/>
        </p:nvSpPr>
        <p:spPr>
          <a:xfrm>
            <a:off x="2937499" y="5390058"/>
            <a:ext cx="432000" cy="43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6" name="Ellipszis 35">
            <a:extLst>
              <a:ext uri="{FF2B5EF4-FFF2-40B4-BE49-F238E27FC236}">
                <a16:creationId xmlns:a16="http://schemas.microsoft.com/office/drawing/2014/main" xmlns="" id="{AF485409-2161-41BF-9AAD-1D2A88A2D79E}"/>
              </a:ext>
            </a:extLst>
          </p:cNvPr>
          <p:cNvSpPr/>
          <p:nvPr/>
        </p:nvSpPr>
        <p:spPr>
          <a:xfrm>
            <a:off x="5132196" y="5390058"/>
            <a:ext cx="432000" cy="43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7" name="Ellipszis 36">
            <a:extLst>
              <a:ext uri="{FF2B5EF4-FFF2-40B4-BE49-F238E27FC236}">
                <a16:creationId xmlns:a16="http://schemas.microsoft.com/office/drawing/2014/main" xmlns="" id="{288FE10B-FF86-429F-B995-61E3B1C003CE}"/>
              </a:ext>
            </a:extLst>
          </p:cNvPr>
          <p:cNvSpPr/>
          <p:nvPr/>
        </p:nvSpPr>
        <p:spPr>
          <a:xfrm>
            <a:off x="7479829" y="5390058"/>
            <a:ext cx="432000" cy="43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8" name="Ellipszis 37">
            <a:extLst>
              <a:ext uri="{FF2B5EF4-FFF2-40B4-BE49-F238E27FC236}">
                <a16:creationId xmlns:a16="http://schemas.microsoft.com/office/drawing/2014/main" xmlns="" id="{ACAF6B3C-A5F0-4162-8A55-B8349DBD5E8E}"/>
              </a:ext>
            </a:extLst>
          </p:cNvPr>
          <p:cNvSpPr/>
          <p:nvPr/>
        </p:nvSpPr>
        <p:spPr>
          <a:xfrm>
            <a:off x="9763761" y="5390058"/>
            <a:ext cx="432000" cy="43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22150869"/>
      </p:ext>
    </p:extLst>
  </p:cSld>
  <p:clrMapOvr>
    <a:masterClrMapping/>
  </p:clrMapOvr>
  <p:transition xmlns:p14="http://schemas.microsoft.com/office/powerpoint/2010/main" spd="med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:a16="http://schemas.microsoft.com/office/drawing/2014/main" xmlns="" id="{E53385E4-A20C-D84F-AFA2-FB0E3193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3406-DEFF-446A-9B24-DCCB279FEDF6}" type="slidenum">
              <a:rPr lang="hu-HU" smtClean="0"/>
              <a:pPr/>
              <a:t>5</a:t>
            </a:fld>
            <a:endParaRPr lang="hu-HU"/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xmlns="" id="{6956E0C3-4105-4046-9E3E-04E30261C91B}"/>
              </a:ext>
            </a:extLst>
          </p:cNvPr>
          <p:cNvSpPr txBox="1">
            <a:spLocks/>
          </p:cNvSpPr>
          <p:nvPr/>
        </p:nvSpPr>
        <p:spPr>
          <a:xfrm>
            <a:off x="614484" y="307260"/>
            <a:ext cx="11396456" cy="9233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u-HU" sz="2800" b="1" kern="1200" cap="all" baseline="0" dirty="0" smtClean="0">
                <a:solidFill>
                  <a:srgbClr val="8C83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Leépülő hazai ipar és a külföldi vállalatok térnyerése</a:t>
            </a:r>
          </a:p>
        </p:txBody>
      </p:sp>
      <p:graphicFrame>
        <p:nvGraphicFramePr>
          <p:cNvPr id="35" name="Diagram 34">
            <a:extLst>
              <a:ext uri="{FF2B5EF4-FFF2-40B4-BE49-F238E27FC236}">
                <a16:creationId xmlns:a16="http://schemas.microsoft.com/office/drawing/2014/main" xmlns="" id="{E56F9BCD-2727-437E-8421-C5124C0193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0545404"/>
              </p:ext>
            </p:extLst>
          </p:nvPr>
        </p:nvGraphicFramePr>
        <p:xfrm>
          <a:off x="492143" y="2462312"/>
          <a:ext cx="5229080" cy="3083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" name="Téglalap 39">
            <a:extLst>
              <a:ext uri="{FF2B5EF4-FFF2-40B4-BE49-F238E27FC236}">
                <a16:creationId xmlns:a16="http://schemas.microsoft.com/office/drawing/2014/main" xmlns="" id="{757991BA-BF07-4B18-B231-A7AF57E24BE4}"/>
              </a:ext>
            </a:extLst>
          </p:cNvPr>
          <p:cNvSpPr/>
          <p:nvPr/>
        </p:nvSpPr>
        <p:spPr>
          <a:xfrm>
            <a:off x="618459" y="1619903"/>
            <a:ext cx="4222549" cy="842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hu-H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Ezer lakosra jutó megszűnt vállalkozások száma (1992-1996)</a:t>
            </a:r>
            <a:r>
              <a:rPr lang="hu-HU" sz="14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hu-HU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Egyenes összekötő 40">
            <a:extLst>
              <a:ext uri="{FF2B5EF4-FFF2-40B4-BE49-F238E27FC236}">
                <a16:creationId xmlns:a16="http://schemas.microsoft.com/office/drawing/2014/main" xmlns="" id="{2A942B56-76D6-434E-8B05-4BB2F101EED6}"/>
              </a:ext>
            </a:extLst>
          </p:cNvPr>
          <p:cNvCxnSpPr>
            <a:cxnSpLocks/>
          </p:cNvCxnSpPr>
          <p:nvPr/>
        </p:nvCxnSpPr>
        <p:spPr>
          <a:xfrm>
            <a:off x="703520" y="2131215"/>
            <a:ext cx="25547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Kép 43">
            <a:extLst>
              <a:ext uri="{FF2B5EF4-FFF2-40B4-BE49-F238E27FC236}">
                <a16:creationId xmlns:a16="http://schemas.microsoft.com/office/drawing/2014/main" xmlns="" id="{19AB7F5F-5F40-46E2-B8F6-E893A3822F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0981" y="5607038"/>
            <a:ext cx="540000" cy="540000"/>
          </a:xfrm>
          <a:prstGeom prst="rect">
            <a:avLst/>
          </a:prstGeom>
        </p:spPr>
      </p:pic>
      <p:pic>
        <p:nvPicPr>
          <p:cNvPr id="45" name="Kép 44">
            <a:extLst>
              <a:ext uri="{FF2B5EF4-FFF2-40B4-BE49-F238E27FC236}">
                <a16:creationId xmlns:a16="http://schemas.microsoft.com/office/drawing/2014/main" xmlns="" id="{F33A0B9D-7E07-420F-9F52-139C963C5FC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5108" y="5607038"/>
            <a:ext cx="540000" cy="540000"/>
          </a:xfrm>
          <a:prstGeom prst="rect">
            <a:avLst/>
          </a:prstGeom>
        </p:spPr>
      </p:pic>
      <p:pic>
        <p:nvPicPr>
          <p:cNvPr id="47" name="Kép 46">
            <a:extLst>
              <a:ext uri="{FF2B5EF4-FFF2-40B4-BE49-F238E27FC236}">
                <a16:creationId xmlns:a16="http://schemas.microsoft.com/office/drawing/2014/main" xmlns="" id="{5170CF96-FCFF-4C00-9338-1570AE761DE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945" y="5607038"/>
            <a:ext cx="540000" cy="540000"/>
          </a:xfrm>
          <a:prstGeom prst="rect">
            <a:avLst/>
          </a:prstGeom>
        </p:spPr>
      </p:pic>
      <p:sp>
        <p:nvSpPr>
          <p:cNvPr id="48" name="Balra-jobbra nyíl 7">
            <a:extLst>
              <a:ext uri="{FF2B5EF4-FFF2-40B4-BE49-F238E27FC236}">
                <a16:creationId xmlns:a16="http://schemas.microsoft.com/office/drawing/2014/main" xmlns="" id="{8D4180D2-E9D3-463D-B9F8-C481BF0B90C8}"/>
              </a:ext>
            </a:extLst>
          </p:cNvPr>
          <p:cNvSpPr/>
          <p:nvPr/>
        </p:nvSpPr>
        <p:spPr>
          <a:xfrm rot="2073604">
            <a:off x="1612056" y="4101893"/>
            <a:ext cx="1686964" cy="501497"/>
          </a:xfrm>
          <a:prstGeom prst="left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~7x</a:t>
            </a:r>
          </a:p>
        </p:txBody>
      </p:sp>
      <p:sp>
        <p:nvSpPr>
          <p:cNvPr id="49" name="Balra-jobbra nyíl 46">
            <a:extLst>
              <a:ext uri="{FF2B5EF4-FFF2-40B4-BE49-F238E27FC236}">
                <a16:creationId xmlns:a16="http://schemas.microsoft.com/office/drawing/2014/main" xmlns="" id="{508E3FF0-67D1-4FA5-9317-AD94496B25D9}"/>
              </a:ext>
            </a:extLst>
          </p:cNvPr>
          <p:cNvSpPr/>
          <p:nvPr/>
        </p:nvSpPr>
        <p:spPr>
          <a:xfrm rot="1977289">
            <a:off x="1521972" y="3560048"/>
            <a:ext cx="3624281" cy="501497"/>
          </a:xfrm>
          <a:prstGeom prst="left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~5x</a:t>
            </a:r>
          </a:p>
        </p:txBody>
      </p:sp>
      <p:sp>
        <p:nvSpPr>
          <p:cNvPr id="54" name="5. Source">
            <a:extLst>
              <a:ext uri="{FF2B5EF4-FFF2-40B4-BE49-F238E27FC236}">
                <a16:creationId xmlns:a16="http://schemas.microsoft.com/office/drawing/2014/main" xmlns="" id="{140819E4-1A39-46F5-8B77-1BCE986AB8C9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3501" y="6576529"/>
            <a:ext cx="7200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609600" indent="-609600" defTabSz="895350">
              <a:tabLst>
                <a:tab pos="612775" algn="l"/>
              </a:tabLst>
            </a:pPr>
            <a:r>
              <a:rPr lang="hu-HU" sz="1200" baseline="300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1, 2</a:t>
            </a:r>
            <a:r>
              <a:rPr lang="hu-HU" sz="12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KSH, Eurostat</a:t>
            </a:r>
          </a:p>
        </p:txBody>
      </p:sp>
      <p:cxnSp>
        <p:nvCxnSpPr>
          <p:cNvPr id="20" name="Egyenes összekötő 19">
            <a:extLst>
              <a:ext uri="{FF2B5EF4-FFF2-40B4-BE49-F238E27FC236}">
                <a16:creationId xmlns:a16="http://schemas.microsoft.com/office/drawing/2014/main" xmlns="" id="{63EF74D1-5B09-456B-A7E9-70AE26F5881D}"/>
              </a:ext>
            </a:extLst>
          </p:cNvPr>
          <p:cNvCxnSpPr>
            <a:cxnSpLocks/>
          </p:cNvCxnSpPr>
          <p:nvPr/>
        </p:nvCxnSpPr>
        <p:spPr>
          <a:xfrm>
            <a:off x="6726607" y="2153545"/>
            <a:ext cx="36019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Chart 9">
            <a:extLst>
              <a:ext uri="{FF2B5EF4-FFF2-40B4-BE49-F238E27FC236}">
                <a16:creationId xmlns:a16="http://schemas.microsoft.com/office/drawing/2014/main" xmlns="" id="{A32D6FBC-767A-4C84-9B61-B218621830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9939425"/>
              </p:ext>
            </p:extLst>
          </p:nvPr>
        </p:nvGraphicFramePr>
        <p:xfrm>
          <a:off x="6123709" y="1693206"/>
          <a:ext cx="5400000" cy="417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2" name="Téglalap 21">
            <a:extLst>
              <a:ext uri="{FF2B5EF4-FFF2-40B4-BE49-F238E27FC236}">
                <a16:creationId xmlns:a16="http://schemas.microsoft.com/office/drawing/2014/main" xmlns="" id="{00C926E4-1F79-420A-B8B8-11F9CB10FAF0}"/>
              </a:ext>
            </a:extLst>
          </p:cNvPr>
          <p:cNvSpPr/>
          <p:nvPr/>
        </p:nvSpPr>
        <p:spPr>
          <a:xfrm>
            <a:off x="6559268" y="1595586"/>
            <a:ext cx="3965866" cy="485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hu-H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400" b="1" dirty="0">
                <a:solidFill>
                  <a:srgbClr val="645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hazai</a:t>
            </a:r>
            <a:r>
              <a:rPr lang="hu-H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a </a:t>
            </a:r>
            <a:r>
              <a:rPr lang="hu-HU" sz="1400" b="1" dirty="0">
                <a:solidFill>
                  <a:srgbClr val="DDA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külföldi</a:t>
            </a:r>
            <a:r>
              <a:rPr lang="hu-H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(és ismeretlen) vállalatok részesedése az exportból (2014)</a:t>
            </a:r>
            <a:r>
              <a:rPr lang="hu-HU" sz="14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3" name="Kép 22">
            <a:extLst>
              <a:ext uri="{FF2B5EF4-FFF2-40B4-BE49-F238E27FC236}">
                <a16:creationId xmlns:a16="http://schemas.microsoft.com/office/drawing/2014/main" xmlns="" id="{F7264658-16C5-4164-A26D-2D3618BD1F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512" y="5649081"/>
            <a:ext cx="540000" cy="540000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xmlns="" id="{61912A79-ECA6-4D04-A4D5-93415BA48B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047" y="5650497"/>
            <a:ext cx="540000" cy="540000"/>
          </a:xfrm>
          <a:prstGeom prst="rect">
            <a:avLst/>
          </a:prstGeom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xmlns="" id="{B3EB021D-E33D-496A-9E3A-0635D72770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091" y="5643897"/>
            <a:ext cx="540000" cy="540000"/>
          </a:xfrm>
          <a:prstGeom prst="rect">
            <a:avLst/>
          </a:prstGeom>
        </p:spPr>
      </p:pic>
      <p:pic>
        <p:nvPicPr>
          <p:cNvPr id="26" name="Kép 25">
            <a:extLst>
              <a:ext uri="{FF2B5EF4-FFF2-40B4-BE49-F238E27FC236}">
                <a16:creationId xmlns:a16="http://schemas.microsoft.com/office/drawing/2014/main" xmlns="" id="{6E5AC987-A11B-4ED4-A0A7-A6CEFF10E9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878" y="5650497"/>
            <a:ext cx="540000" cy="540000"/>
          </a:xfrm>
          <a:prstGeom prst="rect">
            <a:avLst/>
          </a:prstGeom>
        </p:spPr>
      </p:pic>
      <p:sp>
        <p:nvSpPr>
          <p:cNvPr id="27" name="Téglalap 26">
            <a:extLst>
              <a:ext uri="{FF2B5EF4-FFF2-40B4-BE49-F238E27FC236}">
                <a16:creationId xmlns:a16="http://schemas.microsoft.com/office/drawing/2014/main" xmlns="" id="{45FB1EEC-F3E5-4234-8506-7731B8478007}"/>
              </a:ext>
            </a:extLst>
          </p:cNvPr>
          <p:cNvSpPr/>
          <p:nvPr/>
        </p:nvSpPr>
        <p:spPr>
          <a:xfrm>
            <a:off x="7034145" y="4967931"/>
            <a:ext cx="850733" cy="377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</a:p>
        </p:txBody>
      </p:sp>
      <p:sp>
        <p:nvSpPr>
          <p:cNvPr id="28" name="Téglalap 27">
            <a:extLst>
              <a:ext uri="{FF2B5EF4-FFF2-40B4-BE49-F238E27FC236}">
                <a16:creationId xmlns:a16="http://schemas.microsoft.com/office/drawing/2014/main" xmlns="" id="{CD185B0A-7D0E-4DA6-8B2A-C3DE7D47AE70}"/>
              </a:ext>
            </a:extLst>
          </p:cNvPr>
          <p:cNvSpPr/>
          <p:nvPr/>
        </p:nvSpPr>
        <p:spPr>
          <a:xfrm>
            <a:off x="7044972" y="4400988"/>
            <a:ext cx="850733" cy="377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</a:p>
        </p:txBody>
      </p:sp>
      <p:sp>
        <p:nvSpPr>
          <p:cNvPr id="29" name="Téglalap 28">
            <a:extLst>
              <a:ext uri="{FF2B5EF4-FFF2-40B4-BE49-F238E27FC236}">
                <a16:creationId xmlns:a16="http://schemas.microsoft.com/office/drawing/2014/main" xmlns="" id="{EE8A98DA-6483-46B3-B9F1-E1ED7FDE416B}"/>
              </a:ext>
            </a:extLst>
          </p:cNvPr>
          <p:cNvSpPr/>
          <p:nvPr/>
        </p:nvSpPr>
        <p:spPr>
          <a:xfrm>
            <a:off x="6941388" y="3226907"/>
            <a:ext cx="1036246" cy="377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</a:p>
        </p:txBody>
      </p:sp>
      <p:sp>
        <p:nvSpPr>
          <p:cNvPr id="30" name="Téglalap 29">
            <a:extLst>
              <a:ext uri="{FF2B5EF4-FFF2-40B4-BE49-F238E27FC236}">
                <a16:creationId xmlns:a16="http://schemas.microsoft.com/office/drawing/2014/main" xmlns="" id="{6BA09025-9310-42CF-BA54-EEEC1F75915E}"/>
              </a:ext>
            </a:extLst>
          </p:cNvPr>
          <p:cNvSpPr/>
          <p:nvPr/>
        </p:nvSpPr>
        <p:spPr>
          <a:xfrm>
            <a:off x="8040968" y="4276164"/>
            <a:ext cx="1036246" cy="377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59%</a:t>
            </a:r>
          </a:p>
        </p:txBody>
      </p:sp>
      <p:sp>
        <p:nvSpPr>
          <p:cNvPr id="31" name="Téglalap 30">
            <a:extLst>
              <a:ext uri="{FF2B5EF4-FFF2-40B4-BE49-F238E27FC236}">
                <a16:creationId xmlns:a16="http://schemas.microsoft.com/office/drawing/2014/main" xmlns="" id="{0DBEDCA1-F3C4-435D-BE9D-06CFC924AB01}"/>
              </a:ext>
            </a:extLst>
          </p:cNvPr>
          <p:cNvSpPr/>
          <p:nvPr/>
        </p:nvSpPr>
        <p:spPr>
          <a:xfrm>
            <a:off x="8024078" y="3028727"/>
            <a:ext cx="1036246" cy="377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41%</a:t>
            </a:r>
          </a:p>
        </p:txBody>
      </p:sp>
      <p:sp>
        <p:nvSpPr>
          <p:cNvPr id="32" name="Téglalap 31">
            <a:extLst>
              <a:ext uri="{FF2B5EF4-FFF2-40B4-BE49-F238E27FC236}">
                <a16:creationId xmlns:a16="http://schemas.microsoft.com/office/drawing/2014/main" xmlns="" id="{B202C136-FC8F-42DB-882E-9DE18AED422E}"/>
              </a:ext>
            </a:extLst>
          </p:cNvPr>
          <p:cNvSpPr/>
          <p:nvPr/>
        </p:nvSpPr>
        <p:spPr>
          <a:xfrm>
            <a:off x="9132065" y="4653609"/>
            <a:ext cx="1036246" cy="377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</a:p>
        </p:txBody>
      </p:sp>
      <p:sp>
        <p:nvSpPr>
          <p:cNvPr id="33" name="Téglalap 32">
            <a:extLst>
              <a:ext uri="{FF2B5EF4-FFF2-40B4-BE49-F238E27FC236}">
                <a16:creationId xmlns:a16="http://schemas.microsoft.com/office/drawing/2014/main" xmlns="" id="{684843E2-4E4E-4C5A-812B-1F6E9873C74A}"/>
              </a:ext>
            </a:extLst>
          </p:cNvPr>
          <p:cNvSpPr/>
          <p:nvPr/>
        </p:nvSpPr>
        <p:spPr>
          <a:xfrm>
            <a:off x="9106768" y="3210752"/>
            <a:ext cx="1036246" cy="377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</a:p>
        </p:txBody>
      </p:sp>
      <p:sp>
        <p:nvSpPr>
          <p:cNvPr id="34" name="Téglalap 33">
            <a:extLst>
              <a:ext uri="{FF2B5EF4-FFF2-40B4-BE49-F238E27FC236}">
                <a16:creationId xmlns:a16="http://schemas.microsoft.com/office/drawing/2014/main" xmlns="" id="{E01DAB48-A889-437E-AA35-CBB12F5A9732}"/>
              </a:ext>
            </a:extLst>
          </p:cNvPr>
          <p:cNvSpPr/>
          <p:nvPr/>
        </p:nvSpPr>
        <p:spPr>
          <a:xfrm>
            <a:off x="10184934" y="4649168"/>
            <a:ext cx="1036246" cy="377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</a:p>
        </p:txBody>
      </p:sp>
      <p:sp>
        <p:nvSpPr>
          <p:cNvPr id="38" name="Téglalap 37">
            <a:extLst>
              <a:ext uri="{FF2B5EF4-FFF2-40B4-BE49-F238E27FC236}">
                <a16:creationId xmlns:a16="http://schemas.microsoft.com/office/drawing/2014/main" xmlns="" id="{D80541E3-36CE-4BD2-AE75-5C0D6359B206}"/>
              </a:ext>
            </a:extLst>
          </p:cNvPr>
          <p:cNvSpPr/>
          <p:nvPr/>
        </p:nvSpPr>
        <p:spPr>
          <a:xfrm>
            <a:off x="10201755" y="3435966"/>
            <a:ext cx="1036246" cy="377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45%</a:t>
            </a:r>
          </a:p>
        </p:txBody>
      </p:sp>
      <p:sp>
        <p:nvSpPr>
          <p:cNvPr id="39" name="Téglalap 38">
            <a:extLst>
              <a:ext uri="{FF2B5EF4-FFF2-40B4-BE49-F238E27FC236}">
                <a16:creationId xmlns:a16="http://schemas.microsoft.com/office/drawing/2014/main" xmlns="" id="{B4376F43-D82F-4986-B334-2A5DFDAD4ABC}"/>
              </a:ext>
            </a:extLst>
          </p:cNvPr>
          <p:cNvSpPr/>
          <p:nvPr/>
        </p:nvSpPr>
        <p:spPr>
          <a:xfrm>
            <a:off x="10184934" y="2568464"/>
            <a:ext cx="1036246" cy="377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</a:p>
        </p:txBody>
      </p:sp>
      <p:sp>
        <p:nvSpPr>
          <p:cNvPr id="43" name="Ellipszis 42">
            <a:extLst>
              <a:ext uri="{FF2B5EF4-FFF2-40B4-BE49-F238E27FC236}">
                <a16:creationId xmlns:a16="http://schemas.microsoft.com/office/drawing/2014/main" xmlns="" id="{3C59F5DA-AADB-4120-A1C5-F3BDBC7F4932}"/>
              </a:ext>
            </a:extLst>
          </p:cNvPr>
          <p:cNvSpPr/>
          <p:nvPr/>
        </p:nvSpPr>
        <p:spPr>
          <a:xfrm>
            <a:off x="194926" y="307260"/>
            <a:ext cx="432000" cy="43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26675860"/>
      </p:ext>
    </p:extLst>
  </p:cSld>
  <p:clrMapOvr>
    <a:masterClrMapping/>
  </p:clrMapOvr>
  <p:transition xmlns:p14="http://schemas.microsoft.com/office/powerpoint/2010/main" spd="med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:a16="http://schemas.microsoft.com/office/drawing/2014/main" xmlns="" id="{E53385E4-A20C-D84F-AFA2-FB0E3193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3406-DEFF-446A-9B24-DCCB279FEDF6}" type="slidenum">
              <a:rPr lang="hu-HU" smtClean="0"/>
              <a:pPr/>
              <a:t>6</a:t>
            </a:fld>
            <a:endParaRPr lang="hu-HU"/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xmlns="" id="{6956E0C3-4105-4046-9E3E-04E30261C91B}"/>
              </a:ext>
            </a:extLst>
          </p:cNvPr>
          <p:cNvSpPr txBox="1">
            <a:spLocks/>
          </p:cNvSpPr>
          <p:nvPr/>
        </p:nvSpPr>
        <p:spPr>
          <a:xfrm>
            <a:off x="614484" y="307260"/>
            <a:ext cx="11314280" cy="9233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u-HU" sz="2800" b="1" kern="1200" cap="all" baseline="0" dirty="0" smtClean="0">
                <a:solidFill>
                  <a:srgbClr val="8C83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Leépülő foglalkoztatás: a rendszerváltoztatást követően megszűnt másfélmillió munkahely, a </a:t>
            </a:r>
            <a:r>
              <a:rPr lang="hu-HU" b="0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nettó reálbérek csupán 28 százalékkal nőttek</a:t>
            </a:r>
            <a:r>
              <a:rPr lang="hu-HU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0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1970</a:t>
            </a:r>
            <a:r>
              <a:rPr lang="hu-HU" b="0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 között</a:t>
            </a:r>
          </a:p>
        </p:txBody>
      </p:sp>
      <p:sp>
        <p:nvSpPr>
          <p:cNvPr id="54" name="5. Source">
            <a:extLst>
              <a:ext uri="{FF2B5EF4-FFF2-40B4-BE49-F238E27FC236}">
                <a16:creationId xmlns:a16="http://schemas.microsoft.com/office/drawing/2014/main" xmlns="" id="{140819E4-1A39-46F5-8B77-1BCE986AB8C9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3501" y="6576529"/>
            <a:ext cx="7200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609600" indent="-609600" defTabSz="895350">
              <a:tabLst>
                <a:tab pos="612775" algn="l"/>
              </a:tabLst>
            </a:pPr>
            <a:r>
              <a:rPr lang="hu-HU" sz="1200" baseline="300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12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KSH alapján ITM számítás</a:t>
            </a:r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xmlns="" id="{0CA9B9F1-2623-4CD0-A4C4-AEF0B0D76557}"/>
              </a:ext>
            </a:extLst>
          </p:cNvPr>
          <p:cNvSpPr/>
          <p:nvPr/>
        </p:nvSpPr>
        <p:spPr>
          <a:xfrm>
            <a:off x="331983" y="1603074"/>
            <a:ext cx="4424218" cy="842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hu-H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legfontosabb jövedelmi mutatók és a foglalkoztatottság alakulása, 1970-2010 (a forint 2010-es értékén számolva)</a:t>
            </a:r>
            <a:r>
              <a:rPr lang="hu-HU" sz="14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hu-HU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Egyenes összekötő 20">
            <a:extLst>
              <a:ext uri="{FF2B5EF4-FFF2-40B4-BE49-F238E27FC236}">
                <a16:creationId xmlns:a16="http://schemas.microsoft.com/office/drawing/2014/main" xmlns="" id="{6ED0BF44-320C-43B0-843D-07452F27FCD8}"/>
              </a:ext>
            </a:extLst>
          </p:cNvPr>
          <p:cNvCxnSpPr>
            <a:cxnSpLocks/>
          </p:cNvCxnSpPr>
          <p:nvPr/>
        </p:nvCxnSpPr>
        <p:spPr>
          <a:xfrm>
            <a:off x="481275" y="2346477"/>
            <a:ext cx="38098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xmlns="" id="{1C922B8A-B416-4ED2-8253-EE9E98281D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3794647"/>
              </p:ext>
            </p:extLst>
          </p:nvPr>
        </p:nvGraphicFramePr>
        <p:xfrm>
          <a:off x="119021" y="2445483"/>
          <a:ext cx="11697955" cy="3567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Téglalap feliratnak 7">
            <a:extLst>
              <a:ext uri="{FF2B5EF4-FFF2-40B4-BE49-F238E27FC236}">
                <a16:creationId xmlns:a16="http://schemas.microsoft.com/office/drawing/2014/main" xmlns="" id="{F1350829-9D5A-49B1-95FD-C8E0DB97181C}"/>
              </a:ext>
            </a:extLst>
          </p:cNvPr>
          <p:cNvSpPr/>
          <p:nvPr/>
        </p:nvSpPr>
        <p:spPr>
          <a:xfrm>
            <a:off x="6096000" y="1530196"/>
            <a:ext cx="3996086" cy="1368403"/>
          </a:xfrm>
          <a:prstGeom prst="wedgeRectCallout">
            <a:avLst>
              <a:gd name="adj1" fmla="val 22176"/>
              <a:gd name="adj2" fmla="val 45376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1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Miért háromszorozódott az egy foglalkoztatottra eső GDP, miközben a bérek alig nőttek?</a:t>
            </a:r>
          </a:p>
          <a:p>
            <a:r>
              <a:rPr lang="hu-HU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1.Technológia</a:t>
            </a:r>
          </a:p>
          <a:p>
            <a:r>
              <a:rPr lang="hu-HU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Globalizáció</a:t>
            </a:r>
          </a:p>
          <a:p>
            <a:r>
              <a:rPr lang="hu-HU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Pénzügyi gazdaság dominanciája</a:t>
            </a:r>
          </a:p>
          <a:p>
            <a:r>
              <a:rPr lang="hu-HU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Leépülő szakszervezetek</a:t>
            </a:r>
          </a:p>
        </p:txBody>
      </p:sp>
      <p:sp>
        <p:nvSpPr>
          <p:cNvPr id="11" name="Ellipszis 10">
            <a:extLst>
              <a:ext uri="{FF2B5EF4-FFF2-40B4-BE49-F238E27FC236}">
                <a16:creationId xmlns:a16="http://schemas.microsoft.com/office/drawing/2014/main" xmlns="" id="{8A915D2B-9EAD-4AD5-9DCA-C3447E4EBB8B}"/>
              </a:ext>
            </a:extLst>
          </p:cNvPr>
          <p:cNvSpPr/>
          <p:nvPr/>
        </p:nvSpPr>
        <p:spPr>
          <a:xfrm>
            <a:off x="194926" y="307260"/>
            <a:ext cx="432000" cy="43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50630150"/>
      </p:ext>
    </p:extLst>
  </p:cSld>
  <p:clrMapOvr>
    <a:masterClrMapping/>
  </p:clrMapOvr>
  <p:transition xmlns:p14="http://schemas.microsoft.com/office/powerpoint/2010/main" spd="med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:a16="http://schemas.microsoft.com/office/drawing/2014/main" xmlns="" id="{E53385E4-A20C-D84F-AFA2-FB0E3193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3406-DEFF-446A-9B24-DCCB279FEDF6}" type="slidenum">
              <a:rPr lang="hu-HU" smtClean="0"/>
              <a:pPr/>
              <a:t>7</a:t>
            </a:fld>
            <a:endParaRPr lang="hu-HU"/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xmlns="" id="{6956E0C3-4105-4046-9E3E-04E30261C91B}"/>
              </a:ext>
            </a:extLst>
          </p:cNvPr>
          <p:cNvSpPr txBox="1">
            <a:spLocks/>
          </p:cNvSpPr>
          <p:nvPr/>
        </p:nvSpPr>
        <p:spPr>
          <a:xfrm>
            <a:off x="672984" y="307260"/>
            <a:ext cx="11337955" cy="9233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u-HU" sz="2800" b="1" kern="1200" cap="all" baseline="0" dirty="0" smtClean="0">
                <a:solidFill>
                  <a:srgbClr val="8C83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Leépülő szak- és felnőttképzés: 2010-ben a felnőtt lakosság 3 százaléka vett részt felnőttképzésben míg a sikeres európai országokban minden 3-4. felnőtt részt vett felnőttképzésben</a:t>
            </a: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xmlns="" id="{D3D914B0-17F7-4B06-98BA-F5D3E065CD46}"/>
              </a:ext>
            </a:extLst>
          </p:cNvPr>
          <p:cNvSpPr/>
          <p:nvPr/>
        </p:nvSpPr>
        <p:spPr>
          <a:xfrm>
            <a:off x="379641" y="1582964"/>
            <a:ext cx="3922196" cy="787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hu-H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Felnőttképzésben résztvevő felnőtt lakosság aránya (elmúlt négy hétben, %)</a:t>
            </a:r>
            <a:r>
              <a:rPr lang="hu-HU" sz="14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4" name="5. Source">
            <a:extLst>
              <a:ext uri="{FF2B5EF4-FFF2-40B4-BE49-F238E27FC236}">
                <a16:creationId xmlns:a16="http://schemas.microsoft.com/office/drawing/2014/main" xmlns="" id="{E2F2A62E-F959-4B4A-8C2F-0653798A5D52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3501" y="6576529"/>
            <a:ext cx="7200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609600" indent="-609600" defTabSz="895350">
              <a:tabLst>
                <a:tab pos="612775" algn="l"/>
              </a:tabLst>
            </a:pPr>
            <a:r>
              <a:rPr lang="hu-HU" sz="1200" baseline="300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hu-HU" sz="12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Eurostat</a:t>
            </a:r>
          </a:p>
        </p:txBody>
      </p:sp>
      <p:graphicFrame>
        <p:nvGraphicFramePr>
          <p:cNvPr id="63" name="Diagram 62">
            <a:extLst>
              <a:ext uri="{FF2B5EF4-FFF2-40B4-BE49-F238E27FC236}">
                <a16:creationId xmlns:a16="http://schemas.microsoft.com/office/drawing/2014/main" xmlns="" id="{C9BE9501-232B-432E-97EE-7428F2DCBA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3925759"/>
              </p:ext>
            </p:extLst>
          </p:nvPr>
        </p:nvGraphicFramePr>
        <p:xfrm>
          <a:off x="672984" y="2194087"/>
          <a:ext cx="11006398" cy="4030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5" name="Egyenes összekötő 64">
            <a:extLst>
              <a:ext uri="{FF2B5EF4-FFF2-40B4-BE49-F238E27FC236}">
                <a16:creationId xmlns:a16="http://schemas.microsoft.com/office/drawing/2014/main" xmlns="" id="{F691478F-870C-454F-AF13-574E4F4271D3}"/>
              </a:ext>
            </a:extLst>
          </p:cNvPr>
          <p:cNvCxnSpPr>
            <a:cxnSpLocks/>
          </p:cNvCxnSpPr>
          <p:nvPr/>
        </p:nvCxnSpPr>
        <p:spPr>
          <a:xfrm>
            <a:off x="475672" y="2102412"/>
            <a:ext cx="34433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llipszis 65">
            <a:extLst>
              <a:ext uri="{FF2B5EF4-FFF2-40B4-BE49-F238E27FC236}">
                <a16:creationId xmlns:a16="http://schemas.microsoft.com/office/drawing/2014/main" xmlns="" id="{DC735AFF-0E56-482B-A116-9A49C9470ACC}"/>
              </a:ext>
            </a:extLst>
          </p:cNvPr>
          <p:cNvSpPr/>
          <p:nvPr/>
        </p:nvSpPr>
        <p:spPr>
          <a:xfrm>
            <a:off x="194926" y="307260"/>
            <a:ext cx="432000" cy="43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93580917"/>
      </p:ext>
    </p:extLst>
  </p:cSld>
  <p:clrMapOvr>
    <a:masterClrMapping/>
  </p:clrMapOvr>
  <p:transition xmlns:p14="http://schemas.microsoft.com/office/powerpoint/2010/main" spd="med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:a16="http://schemas.microsoft.com/office/drawing/2014/main" xmlns="" id="{E53385E4-A20C-D84F-AFA2-FB0E3193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3406-DEFF-446A-9B24-DCCB279FEDF6}" type="slidenum">
              <a:rPr lang="hu-HU" smtClean="0"/>
              <a:pPr/>
              <a:t>8</a:t>
            </a:fld>
            <a:endParaRPr lang="hu-HU"/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xmlns="" id="{6956E0C3-4105-4046-9E3E-04E30261C91B}"/>
              </a:ext>
            </a:extLst>
          </p:cNvPr>
          <p:cNvSpPr txBox="1">
            <a:spLocks/>
          </p:cNvSpPr>
          <p:nvPr/>
        </p:nvSpPr>
        <p:spPr>
          <a:xfrm>
            <a:off x="614484" y="307260"/>
            <a:ext cx="11396456" cy="9233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u-HU" sz="2800" b="1" kern="1200" cap="all" baseline="0" dirty="0" smtClean="0">
                <a:solidFill>
                  <a:srgbClr val="8C83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Duális adószerkezet: jelentős adókedvezményekkel működő, főként külföldi tulajdonban álló nagyvállalati szektor, és magas </a:t>
            </a:r>
            <a:r>
              <a:rPr lang="hu-HU" b="0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adóterhekkel</a:t>
            </a:r>
            <a:r>
              <a:rPr lang="hu-HU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szembesülő hazai kkv-k</a:t>
            </a:r>
          </a:p>
          <a:p>
            <a:endParaRPr lang="hu-HU" b="0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5. Source">
            <a:extLst>
              <a:ext uri="{FF2B5EF4-FFF2-40B4-BE49-F238E27FC236}">
                <a16:creationId xmlns:a16="http://schemas.microsoft.com/office/drawing/2014/main" xmlns="" id="{140819E4-1A39-46F5-8B77-1BCE986AB8C9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3501" y="6576529"/>
            <a:ext cx="7200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609600" indent="-609600" defTabSz="895350">
              <a:tabLst>
                <a:tab pos="612775" algn="l"/>
              </a:tabLst>
            </a:pPr>
            <a:r>
              <a:rPr lang="hu-HU" sz="1200" baseline="300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hu-HU" sz="12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Világbank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xmlns="" id="{3ACAE0A9-14BC-436B-9D36-80ABA3FA88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4617901"/>
              </p:ext>
            </p:extLst>
          </p:nvPr>
        </p:nvGraphicFramePr>
        <p:xfrm>
          <a:off x="2244334" y="2356474"/>
          <a:ext cx="4572000" cy="3230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églalap 10">
            <a:extLst>
              <a:ext uri="{FF2B5EF4-FFF2-40B4-BE49-F238E27FC236}">
                <a16:creationId xmlns:a16="http://schemas.microsoft.com/office/drawing/2014/main" xmlns="" id="{1581A324-1B38-426E-8E67-EC314AC49A29}"/>
              </a:ext>
            </a:extLst>
          </p:cNvPr>
          <p:cNvSpPr/>
          <p:nvPr/>
        </p:nvSpPr>
        <p:spPr>
          <a:xfrm>
            <a:off x="419510" y="1705515"/>
            <a:ext cx="4184259" cy="842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hu-H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hazai kkv-k és a külföldi tulajdonú vállalatok adóterhelése 2010-ben és a középvállalatok adóterhei (jobbra) (%)</a:t>
            </a:r>
            <a:r>
              <a:rPr lang="hu-HU" sz="14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xmlns="" id="{F9571A02-BD81-4867-A625-49B4656EB988}"/>
              </a:ext>
            </a:extLst>
          </p:cNvPr>
          <p:cNvCxnSpPr/>
          <p:nvPr/>
        </p:nvCxnSpPr>
        <p:spPr>
          <a:xfrm>
            <a:off x="469185" y="2449991"/>
            <a:ext cx="3090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églalap 12">
            <a:extLst>
              <a:ext uri="{FF2B5EF4-FFF2-40B4-BE49-F238E27FC236}">
                <a16:creationId xmlns:a16="http://schemas.microsoft.com/office/drawing/2014/main" xmlns="" id="{1955C70F-53F1-4E25-A6C6-97C34631498E}"/>
              </a:ext>
            </a:extLst>
          </p:cNvPr>
          <p:cNvSpPr/>
          <p:nvPr/>
        </p:nvSpPr>
        <p:spPr>
          <a:xfrm>
            <a:off x="2268880" y="5562180"/>
            <a:ext cx="2441999" cy="363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Külföldi tulajdonú nagyvállalatok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xmlns="" id="{A9A93B37-1FB1-49D3-AFA5-D79F7AB1F67A}"/>
              </a:ext>
            </a:extLst>
          </p:cNvPr>
          <p:cNvSpPr/>
          <p:nvPr/>
        </p:nvSpPr>
        <p:spPr>
          <a:xfrm>
            <a:off x="4626445" y="5547846"/>
            <a:ext cx="1929546" cy="363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Kis- és középvállalkozások</a:t>
            </a: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xmlns="" id="{CD040452-F710-4BE7-A058-A867F4BFB473}"/>
              </a:ext>
            </a:extLst>
          </p:cNvPr>
          <p:cNvSpPr/>
          <p:nvPr/>
        </p:nvSpPr>
        <p:spPr>
          <a:xfrm>
            <a:off x="5251820" y="2884329"/>
            <a:ext cx="682906" cy="799146"/>
          </a:xfrm>
          <a:prstGeom prst="rect">
            <a:avLst/>
          </a:prstGeom>
          <a:solidFill>
            <a:schemeClr val="bg1"/>
          </a:solidFill>
          <a:ln w="28575">
            <a:solidFill>
              <a:srgbClr val="8C837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xmlns="" id="{03032721-0662-42FD-9324-414B4CDCDD67}"/>
              </a:ext>
            </a:extLst>
          </p:cNvPr>
          <p:cNvSpPr/>
          <p:nvPr/>
        </p:nvSpPr>
        <p:spPr>
          <a:xfrm>
            <a:off x="3151131" y="4340101"/>
            <a:ext cx="574158" cy="233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hu-H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Egyenes összekötő nyíllal 17">
            <a:extLst>
              <a:ext uri="{FF2B5EF4-FFF2-40B4-BE49-F238E27FC236}">
                <a16:creationId xmlns:a16="http://schemas.microsoft.com/office/drawing/2014/main" xmlns="" id="{C0324570-1B87-4EC6-AEBA-5717D49839D8}"/>
              </a:ext>
            </a:extLst>
          </p:cNvPr>
          <p:cNvCxnSpPr>
            <a:cxnSpLocks/>
          </p:cNvCxnSpPr>
          <p:nvPr/>
        </p:nvCxnSpPr>
        <p:spPr>
          <a:xfrm>
            <a:off x="5125299" y="2884329"/>
            <a:ext cx="0" cy="79914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églalap 18">
            <a:extLst>
              <a:ext uri="{FF2B5EF4-FFF2-40B4-BE49-F238E27FC236}">
                <a16:creationId xmlns:a16="http://schemas.microsoft.com/office/drawing/2014/main" xmlns="" id="{553BA349-7442-48B0-8B0F-228EA6F25B4C}"/>
              </a:ext>
            </a:extLst>
          </p:cNvPr>
          <p:cNvSpPr/>
          <p:nvPr/>
        </p:nvSpPr>
        <p:spPr>
          <a:xfrm>
            <a:off x="3526431" y="3084860"/>
            <a:ext cx="1650719" cy="354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2018:</a:t>
            </a:r>
          </a:p>
          <a:p>
            <a:pPr algn="ctr"/>
            <a:r>
              <a:rPr lang="hu-H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-13 százalékpont</a:t>
            </a:r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xmlns="" id="{24DA8B50-A28B-4C32-9A30-8320C9C4AA51}"/>
              </a:ext>
            </a:extLst>
          </p:cNvPr>
          <p:cNvSpPr/>
          <p:nvPr/>
        </p:nvSpPr>
        <p:spPr>
          <a:xfrm>
            <a:off x="5306194" y="4757701"/>
            <a:ext cx="574158" cy="233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</a:p>
        </p:txBody>
      </p:sp>
      <p:cxnSp>
        <p:nvCxnSpPr>
          <p:cNvPr id="27" name="Egyenes összekötő 26">
            <a:extLst>
              <a:ext uri="{FF2B5EF4-FFF2-40B4-BE49-F238E27FC236}">
                <a16:creationId xmlns:a16="http://schemas.microsoft.com/office/drawing/2014/main" xmlns="" id="{CA2CD180-1619-485C-B290-7129D9E68BE8}"/>
              </a:ext>
            </a:extLst>
          </p:cNvPr>
          <p:cNvCxnSpPr>
            <a:cxnSpLocks/>
          </p:cNvCxnSpPr>
          <p:nvPr/>
        </p:nvCxnSpPr>
        <p:spPr>
          <a:xfrm flipH="1">
            <a:off x="2853694" y="5449914"/>
            <a:ext cx="338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zis 21">
            <a:extLst>
              <a:ext uri="{FF2B5EF4-FFF2-40B4-BE49-F238E27FC236}">
                <a16:creationId xmlns:a16="http://schemas.microsoft.com/office/drawing/2014/main" xmlns="" id="{26480396-AA52-4B7F-944A-782248D10C70}"/>
              </a:ext>
            </a:extLst>
          </p:cNvPr>
          <p:cNvSpPr/>
          <p:nvPr/>
        </p:nvSpPr>
        <p:spPr>
          <a:xfrm>
            <a:off x="194926" y="307260"/>
            <a:ext cx="432000" cy="43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15921132"/>
      </p:ext>
    </p:extLst>
  </p:cSld>
  <p:clrMapOvr>
    <a:masterClrMapping/>
  </p:clrMapOvr>
  <p:transition xmlns:p14="http://schemas.microsoft.com/office/powerpoint/2010/main" spd="med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:a16="http://schemas.microsoft.com/office/drawing/2014/main" xmlns="" id="{E53385E4-A20C-D84F-AFA2-FB0E3193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3406-DEFF-446A-9B24-DCCB279FEDF6}" type="slidenum">
              <a:rPr lang="hu-HU" smtClean="0"/>
              <a:pPr/>
              <a:t>9</a:t>
            </a:fld>
            <a:endParaRPr lang="hu-HU"/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xmlns="" id="{6956E0C3-4105-4046-9E3E-04E30261C91B}"/>
              </a:ext>
            </a:extLst>
          </p:cNvPr>
          <p:cNvSpPr txBox="1">
            <a:spLocks/>
          </p:cNvSpPr>
          <p:nvPr/>
        </p:nvSpPr>
        <p:spPr>
          <a:xfrm>
            <a:off x="672984" y="307260"/>
            <a:ext cx="11337955" cy="9233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u-HU" sz="2800" b="1" kern="1200" cap="all" baseline="0" dirty="0" smtClean="0">
                <a:solidFill>
                  <a:srgbClr val="8C83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Külső eladósodás: az ország teljes külső adóssága 2010-re elérte a GDP 115 százalékát, amely források után a GDP 5-7 százalékát fizettük ki évente a főként külföldi hitelezők számára</a:t>
            </a:r>
          </a:p>
        </p:txBody>
      </p:sp>
      <p:sp>
        <p:nvSpPr>
          <p:cNvPr id="19" name="5. Source">
            <a:extLst>
              <a:ext uri="{FF2B5EF4-FFF2-40B4-BE49-F238E27FC236}">
                <a16:creationId xmlns:a16="http://schemas.microsoft.com/office/drawing/2014/main" xmlns="" id="{63A6C81C-A543-E643-ACAD-9723F9E89959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3500" y="6391863"/>
            <a:ext cx="91952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609600" indent="-609600" defTabSz="895350">
              <a:tabLst>
                <a:tab pos="612775" algn="l"/>
              </a:tabLst>
            </a:pPr>
            <a:r>
              <a:rPr lang="hu-HU" sz="1200" baseline="300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hu-HU" sz="12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MNB és IMF alapján saját számítás (NFDI=közvetlen működőtőke befektetés; </a:t>
            </a:r>
            <a:r>
              <a:rPr lang="hu-HU" sz="1200" dirty="0" err="1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</a:t>
            </a:r>
            <a:r>
              <a:rPr lang="hu-HU" sz="12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NDL=a magánszektor hitelállománya; Pub. NDL=az állami szektor hitelállománya; PE+SD=portfolió-befektetések + rövid lejáratú hitelállomány; </a:t>
            </a:r>
          </a:p>
        </p:txBody>
      </p:sp>
      <p:graphicFrame>
        <p:nvGraphicFramePr>
          <p:cNvPr id="11" name="Chart 4">
            <a:extLst>
              <a:ext uri="{FF2B5EF4-FFF2-40B4-BE49-F238E27FC236}">
                <a16:creationId xmlns:a16="http://schemas.microsoft.com/office/drawing/2014/main" xmlns="" id="{1479BD7D-9B77-432C-986A-7CE1B0ED36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4458826"/>
              </p:ext>
            </p:extLst>
          </p:nvPr>
        </p:nvGraphicFramePr>
        <p:xfrm>
          <a:off x="119669" y="1939641"/>
          <a:ext cx="5728579" cy="3796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xmlns="" id="{2CBDB622-A7A9-40CA-AAD4-33D58D7533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3304113"/>
              </p:ext>
            </p:extLst>
          </p:nvPr>
        </p:nvGraphicFramePr>
        <p:xfrm>
          <a:off x="6341961" y="2001260"/>
          <a:ext cx="5260746" cy="3365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églalap 12">
            <a:extLst>
              <a:ext uri="{FF2B5EF4-FFF2-40B4-BE49-F238E27FC236}">
                <a16:creationId xmlns:a16="http://schemas.microsoft.com/office/drawing/2014/main" xmlns="" id="{1E40E4B9-41CD-45E1-90A4-FC82431B4DA4}"/>
              </a:ext>
            </a:extLst>
          </p:cNvPr>
          <p:cNvSpPr/>
          <p:nvPr/>
        </p:nvSpPr>
        <p:spPr>
          <a:xfrm>
            <a:off x="384526" y="1674437"/>
            <a:ext cx="5129583" cy="3923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hu-H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Magyarország és Csehország nettó külső tartozásának alakulása a GDP százalékában 1982 és 2016 között</a:t>
            </a:r>
            <a:r>
              <a:rPr lang="hu-HU" sz="14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hu-HU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xmlns="" id="{D38AF211-9AFB-41AF-8E6B-178C22F5F375}"/>
              </a:ext>
            </a:extLst>
          </p:cNvPr>
          <p:cNvCxnSpPr>
            <a:cxnSpLocks/>
          </p:cNvCxnSpPr>
          <p:nvPr/>
        </p:nvCxnSpPr>
        <p:spPr>
          <a:xfrm>
            <a:off x="433501" y="2218474"/>
            <a:ext cx="42493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Kép 20">
            <a:extLst>
              <a:ext uri="{FF2B5EF4-FFF2-40B4-BE49-F238E27FC236}">
                <a16:creationId xmlns:a16="http://schemas.microsoft.com/office/drawing/2014/main" xmlns="" id="{977F2496-82F0-43AE-8E2B-DCDBAADAF8D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5946" y="3399669"/>
            <a:ext cx="432000" cy="432000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xmlns="" id="{0FF38E3F-A815-4F8B-BC6E-EAB02A419CA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20" y="3418141"/>
            <a:ext cx="432000" cy="432000"/>
          </a:xfrm>
          <a:prstGeom prst="rect">
            <a:avLst/>
          </a:prstGeom>
        </p:spPr>
      </p:pic>
      <p:sp>
        <p:nvSpPr>
          <p:cNvPr id="23" name="Téglalap 22">
            <a:extLst>
              <a:ext uri="{FF2B5EF4-FFF2-40B4-BE49-F238E27FC236}">
                <a16:creationId xmlns:a16="http://schemas.microsoft.com/office/drawing/2014/main" xmlns="" id="{C0F5D052-85C5-4830-A763-1DFAEB1E5D93}"/>
              </a:ext>
            </a:extLst>
          </p:cNvPr>
          <p:cNvSpPr/>
          <p:nvPr/>
        </p:nvSpPr>
        <p:spPr>
          <a:xfrm>
            <a:off x="1994283" y="5748981"/>
            <a:ext cx="8420495" cy="6011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spcAft>
                <a:spcPts val="300"/>
              </a:spcAft>
              <a:buFont typeface="Wingdings" pitchFamily="2" charset="2"/>
              <a:buChar char="§"/>
            </a:pPr>
            <a:r>
              <a:rPr lang="hu-H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GDP-arányos FDI-ban azonos a magyar és a cseh érték, de eltérő szerkezetű: nálunk a kritikus infrastruktúrában nagyobb az aránya.</a:t>
            </a:r>
          </a:p>
        </p:txBody>
      </p:sp>
      <p:sp>
        <p:nvSpPr>
          <p:cNvPr id="24" name="Téglalap 23">
            <a:extLst>
              <a:ext uri="{FF2B5EF4-FFF2-40B4-BE49-F238E27FC236}">
                <a16:creationId xmlns:a16="http://schemas.microsoft.com/office/drawing/2014/main" xmlns="" id="{48694348-8039-470C-A393-EC3D58C683DB}"/>
              </a:ext>
            </a:extLst>
          </p:cNvPr>
          <p:cNvSpPr/>
          <p:nvPr/>
        </p:nvSpPr>
        <p:spPr>
          <a:xfrm>
            <a:off x="520461" y="5366471"/>
            <a:ext cx="1156325" cy="241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5" name="Egyenes összekötő 24">
            <a:extLst>
              <a:ext uri="{FF2B5EF4-FFF2-40B4-BE49-F238E27FC236}">
                <a16:creationId xmlns:a16="http://schemas.microsoft.com/office/drawing/2014/main" xmlns="" id="{8F97221C-7E0D-4F98-9258-7E3A788EC802}"/>
              </a:ext>
            </a:extLst>
          </p:cNvPr>
          <p:cNvCxnSpPr>
            <a:cxnSpLocks/>
          </p:cNvCxnSpPr>
          <p:nvPr/>
        </p:nvCxnSpPr>
        <p:spPr>
          <a:xfrm flipH="1">
            <a:off x="1114137" y="3496539"/>
            <a:ext cx="102240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zis 14">
            <a:extLst>
              <a:ext uri="{FF2B5EF4-FFF2-40B4-BE49-F238E27FC236}">
                <a16:creationId xmlns:a16="http://schemas.microsoft.com/office/drawing/2014/main" xmlns="" id="{26786B5D-7064-4AA5-A32F-41422190A9E8}"/>
              </a:ext>
            </a:extLst>
          </p:cNvPr>
          <p:cNvSpPr/>
          <p:nvPr/>
        </p:nvSpPr>
        <p:spPr>
          <a:xfrm>
            <a:off x="194926" y="307260"/>
            <a:ext cx="432000" cy="43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81797552"/>
      </p:ext>
    </p:extLst>
  </p:cSld>
  <p:clrMapOvr>
    <a:masterClrMapping/>
  </p:clrMapOvr>
  <p:transition xmlns:p14="http://schemas.microsoft.com/office/powerpoint/2010/main" spd="med">
    <p:push/>
  </p:transition>
</p:sld>
</file>

<file path=ppt/theme/theme1.xml><?xml version="1.0" encoding="utf-8"?>
<a:theme xmlns:a="http://schemas.openxmlformats.org/drawingml/2006/main" name="AL_HU_new">
  <a:themeElements>
    <a:clrScheme name="8. egyéni séma">
      <a:dk1>
        <a:sysClr val="windowText" lastClr="000000"/>
      </a:dk1>
      <a:lt1>
        <a:sysClr val="window" lastClr="FFFFFF"/>
      </a:lt1>
      <a:dk2>
        <a:srgbClr val="257E53"/>
      </a:dk2>
      <a:lt2>
        <a:srgbClr val="64AAAA"/>
      </a:lt2>
      <a:accent1>
        <a:srgbClr val="8C837D"/>
      </a:accent1>
      <a:accent2>
        <a:srgbClr val="645A46"/>
      </a:accent2>
      <a:accent3>
        <a:srgbClr val="DDA41B"/>
      </a:accent3>
      <a:accent4>
        <a:srgbClr val="C0503D"/>
      </a:accent4>
      <a:accent5>
        <a:srgbClr val="744A85"/>
      </a:accent5>
      <a:accent6>
        <a:srgbClr val="25408F"/>
      </a:accent6>
      <a:hlink>
        <a:srgbClr val="64AAAA"/>
      </a:hlink>
      <a:folHlink>
        <a:srgbClr val="8C837D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AL_HU_new" id="{45623B2B-191A-4CE3-A4C4-45BB2CAC7B56}" vid="{9F2E039A-FD49-4408-8A31-DFB7CB0E35FD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8. egyéni séma">
    <a:dk1>
      <a:sysClr val="windowText" lastClr="000000"/>
    </a:dk1>
    <a:lt1>
      <a:sysClr val="window" lastClr="FFFFFF"/>
    </a:lt1>
    <a:dk2>
      <a:srgbClr val="257E53"/>
    </a:dk2>
    <a:lt2>
      <a:srgbClr val="64AAAA"/>
    </a:lt2>
    <a:accent1>
      <a:srgbClr val="8C837D"/>
    </a:accent1>
    <a:accent2>
      <a:srgbClr val="645A46"/>
    </a:accent2>
    <a:accent3>
      <a:srgbClr val="DDA41B"/>
    </a:accent3>
    <a:accent4>
      <a:srgbClr val="C0503D"/>
    </a:accent4>
    <a:accent5>
      <a:srgbClr val="744A85"/>
    </a:accent5>
    <a:accent6>
      <a:srgbClr val="25408F"/>
    </a:accent6>
    <a:hlink>
      <a:srgbClr val="64AAAA"/>
    </a:hlink>
    <a:folHlink>
      <a:srgbClr val="8C837D"/>
    </a:folHlink>
  </a:clrScheme>
  <a:fontScheme name="Calibri">
    <a:majorFont>
      <a:latin typeface="Calibri" panose="020F05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13723</TotalTime>
  <Words>1982</Words>
  <Application>Microsoft Macintosh PowerPoint</Application>
  <PresentationFormat>Custom</PresentationFormat>
  <Paragraphs>304</Paragraphs>
  <Slides>22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AL_HU_new</vt:lpstr>
      <vt:lpstr>GYÖRGY László, Phd gazdaságstratégiáért és szabályozásért felelős államtitkár Innovációs és Technológiai Minisztérium | 2018.09.06.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FEHÉR Barbara</dc:creator>
  <cp:lastModifiedBy>Laszló</cp:lastModifiedBy>
  <cp:revision>1625</cp:revision>
  <dcterms:created xsi:type="dcterms:W3CDTF">2016-10-21T08:53:20Z</dcterms:created>
  <dcterms:modified xsi:type="dcterms:W3CDTF">2018-09-20T08:00:59Z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\\10.0.0.4\szazadveg-eco\sz.daniel\dokumentumok\Munkák\Egyéb\Sablon\Új Mappa\SZV_minta_PPT_AL_HU.pptx</vt:lpwstr>
  </property>
</Properties>
</file>